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4" r:id="rId11"/>
    <p:sldId id="268" r:id="rId12"/>
    <p:sldId id="269" r:id="rId13"/>
    <p:sldId id="270" r:id="rId14"/>
    <p:sldId id="271" r:id="rId15"/>
    <p:sldId id="274" r:id="rId16"/>
    <p:sldId id="275" r:id="rId17"/>
    <p:sldId id="273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24808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74749"/>
            <a:ext cx="8755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технологическому и атомному надзору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ІІ квартале 2018 года»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1979712" y="22717"/>
            <a:ext cx="6001980" cy="11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3419872" y="6196357"/>
            <a:ext cx="2333600" cy="6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августа 2018 год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4029" y="4005064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руководителя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Клышникова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Алексея Валерьевича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809" y="-1193948"/>
            <a:ext cx="5228882" cy="39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9" y="116428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428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static.ngs.ru/news/99/preview/299b7a89bfe118e1e107a6ea9143b3ce9294b9b0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81" y="4955195"/>
            <a:ext cx="2319299" cy="173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970" y="1041407"/>
            <a:ext cx="6183222" cy="532453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15.01.18г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МУП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Яровской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теполоэлектрокомплекс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разрыв трубы на котле, Групповой 1 смертельный+1 легкий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07.04.18г.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шахта им. Ленина, эндогенный пожар, пострадавших нет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13.05.18г.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«Шахта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Грамотеинская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пожар, пострадавших нет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17.05.18г.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ООО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ОмскМонтажКран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авария, 1 тяжелый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02.06.18г.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АО «СХК» (Сибирский химический комбинат), авария, отключение электроэнергии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23.06.18г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Юникон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авария, 1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8625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Аварии, допущенные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поднадзорных Сибирскому управлению Ростехнадзора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0161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02686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avatars.mds.yandex.net/get-altay/771751/2a0000015e9f0749fa4a7e54e41d9df933b0/X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49" y="1041407"/>
            <a:ext cx="2290632" cy="12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pbs.twimg.com/media/CmII9KQWIAAPJp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49" y="2393764"/>
            <a:ext cx="2290632" cy="12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atic.life.ru/posts/2018/04/1105620/gr/north/6683d55e3b8e6680c68a53c81a469500__1200x6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49" y="3657579"/>
            <a:ext cx="2290632" cy="12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045" y="654048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10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6618" y="188640"/>
            <a:ext cx="8741433" cy="43204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нарушений хотелось бы отметить такие как: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875" y="3068960"/>
            <a:ext cx="36004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ДЕЛАТЬ НЕЛЬЗЯ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5597" y="3082347"/>
            <a:ext cx="34563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КАК ДЕЛАТЬ НУЖНО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3009" y="769928"/>
            <a:ext cx="81824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производства работ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проектной документации, которая, отмечу, прошла, все необходимые согласования и получила экспертные оценки, а также утверждена первыми руководителями предприятий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должный уровень производственного контроля, что как раз и подтверждается авариями и травмами на производстве.</a:t>
            </a:r>
          </a:p>
        </p:txBody>
      </p:sp>
      <p:pic>
        <p:nvPicPr>
          <p:cNvPr id="10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7" y="769928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0" y="1268760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0" y="2276872"/>
            <a:ext cx="409293" cy="3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static.ngs.ru/news/99/preview/34bd35fdd2aa4211e5c86b2e542aa8e3956252b3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7" y="371703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rst-servis.ru/d/126451/d/IMG__148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1" y="3717032"/>
            <a:ext cx="411087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045" y="654048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11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2348880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849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руководители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предприятий!</a:t>
            </a:r>
          </a:p>
          <a:p>
            <a:pPr algn="ctr"/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одних мер, применяемых Сибирским управлением не достаточно для достижения цели - безопасной и безаварийной работы. Только наша совместная работа сможет привести к снижению уровня производственного травматизма и аварийности, и тогда мы не будем иметь таких результатов, которые мы получили в первом полугодии текущего года.</a:t>
            </a:r>
          </a:p>
        </p:txBody>
      </p:sp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1560902" cy="17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derksenod\Desktop\1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74" y="3243180"/>
            <a:ext cx="1176337" cy="5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erksenod\Desktop\12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48" y="3781975"/>
            <a:ext cx="1271587" cy="7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derksenod\Desktop\123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41" y="4413952"/>
            <a:ext cx="1743270" cy="5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derksenod\Desktop\1234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52" y="4964531"/>
            <a:ext cx="2031301" cy="57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derksenod\Desktop\1-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88" y="3600996"/>
            <a:ext cx="1415730" cy="70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www.headmanlabs.com/headmanlabs/images/EngagementMod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51" y="3417130"/>
            <a:ext cx="3605140" cy="1993643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045" y="654048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12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25152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0648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30.08.2018 год</a:t>
            </a:r>
          </a:p>
          <a:p>
            <a:pPr algn="ctr"/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программы «Реформа контрольно-надзорной деятельности»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«Предварительные итоги подготовки теплоснабжающих и электросетевых организаций к прохождению осенне-зимнего периода 2018-2019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гг.»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5" y="116632"/>
            <a:ext cx="988747" cy="111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45" y="654048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13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45" y="654048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14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5080" y="260648"/>
            <a:ext cx="75632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01.09.2018 г.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Федеральный закон от 23.04.2018 г. № 94-ФЗ «О внесении изменений в Федеральный закон «О защите прав юридических лиц и индивидуальных предпринимателей при осуществлении государственного контроля (надзора) и муниципального контроля».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устанавливается требование об уведомлении органов Ростехнадзора о начале деятельности по монтажу, демонтажу и эксплуатации лифтов, подъемных платформ для инвалидов, пассажирских конвейеров (движущихся пешеходных дорожек), эскалаторов. </a:t>
            </a:r>
          </a:p>
        </p:txBody>
      </p:sp>
      <p:pic>
        <p:nvPicPr>
          <p:cNvPr id="5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893632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949" y="5445224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направлено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01.09.2018 г. по 01.03.2019 г.</a:t>
            </a:r>
          </a:p>
        </p:txBody>
      </p:sp>
    </p:spTree>
    <p:extLst>
      <p:ext uri="{BB962C8B-B14F-4D97-AF65-F5344CB8AC3E}">
        <p14:creationId xmlns:p14="http://schemas.microsoft.com/office/powerpoint/2010/main" val="29156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rksenod\Desktop\1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01" y="3220481"/>
            <a:ext cx="3718493" cy="344221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94" y="6005290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уведомлений о начале осуществления отдельных видов предпринимательской деятельности и учета указанных уведомлений,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16.07.2009 г.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584.  </a:t>
            </a:r>
          </a:p>
        </p:txBody>
      </p:sp>
      <p:pic>
        <p:nvPicPr>
          <p:cNvPr id="1026" name="Picture 2" descr="C:\Users\derksenod\Desktop\12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0" y="3237993"/>
            <a:ext cx="3692845" cy="344221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5701" y="6595535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5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14858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лиц: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3000 до 5000 рублей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лиц: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10000 до 20000 рублей.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rsn-msk.ru/files/news/news_1512539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49" y="133787"/>
            <a:ext cx="27513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75940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Правил предусмотрен административный штраф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ч.1  ст. 19.7_5-1 КоАП РФ: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3" y="2892612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3" y="3791406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derksenod\Desktop\по диаграммам\фоны\Fashion-Puzzl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3704" y="4626800"/>
            <a:ext cx="1897496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819472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fsetan_emblema20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045" y="654048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4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17" y="620688"/>
            <a:ext cx="1656184" cy="187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2277836"/>
            <a:ext cx="5984875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45" y="654048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" y="4046208"/>
            <a:ext cx="1962942" cy="11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69" y="0"/>
            <a:ext cx="3566749" cy="296640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8717" y="0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400" b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 июля 2018 г.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1628800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3832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деятельность в области промышленной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9947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электросетевых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теплосетевых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311 тысяч километров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линий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тысяч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тысяч километров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км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магистральных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5840269" y="1027700"/>
            <a:ext cx="41240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2852936"/>
            <a:ext cx="157972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09602"/>
            <a:ext cx="1811696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1884040" cy="12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erksenod\Desktop\РАЗНОЕ\2017г\ПУБЛИЧНЫЕ\Подготовка к публичному меропр - 2\9. Презентация Управления\Для создания презентации\Красивые фото\Омск, котло\Главный корпус и дымовые трубы СП КР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3" y="5394512"/>
            <a:ext cx="1968901" cy="13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Box 1026"/>
          <p:cNvSpPr txBox="1"/>
          <p:nvPr/>
        </p:nvSpPr>
        <p:spPr>
          <a:xfrm>
            <a:off x="2196039" y="656861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2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derksenod\Desktop\по диаграммам\фоны\Fashion-Puzzl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08" y="-1"/>
            <a:ext cx="1897496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52959"/>
              </p:ext>
            </p:extLst>
          </p:nvPr>
        </p:nvGraphicFramePr>
        <p:xfrm>
          <a:off x="1115616" y="1124744"/>
          <a:ext cx="7200800" cy="4824536"/>
        </p:xfrm>
        <a:graphic>
          <a:graphicData uri="http://schemas.openxmlformats.org/drawingml/2006/table">
            <a:tbl>
              <a:tblPr/>
              <a:tblGrid>
                <a:gridCol w="564048"/>
                <a:gridCol w="5319664"/>
                <a:gridCol w="1317088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количество проверок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11238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59715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23582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административных наказаний, в том числе: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административный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штраф, кол-во наложенных штрафов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наложенных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203973,6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взысканных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123792,93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приостановление деятельности 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500" b="1" i="0" u="none" strike="noStrik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1422"/>
              </p:ext>
            </p:extLst>
          </p:nvPr>
        </p:nvGraphicFramePr>
        <p:xfrm>
          <a:off x="1115616" y="116632"/>
          <a:ext cx="7200800" cy="931738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267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надзорной деятельности Сибирского управления </a:t>
                      </a:r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Ростехнадзора за 6 месяцев 2018 г.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24" y="4138583"/>
            <a:ext cx="5228882" cy="39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11" y="5509746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804" y="6538182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3</a:t>
            </a:r>
            <a:endParaRPr 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9493" y="189636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предприятиях, осуществляющих деятельность по эксплуатации опасных производственных объектов: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://weclipart.com/gimg/C07520E56EFB25A6/1368299938662232109excavator-256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05" y="-222737"/>
            <a:ext cx="1676731" cy="16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073256"/>
              </p:ext>
            </p:extLst>
          </p:nvPr>
        </p:nvGraphicFramePr>
        <p:xfrm>
          <a:off x="323528" y="1772816"/>
          <a:ext cx="8496943" cy="4587410"/>
        </p:xfrm>
        <a:graphic>
          <a:graphicData uri="http://schemas.openxmlformats.org/drawingml/2006/table">
            <a:tbl>
              <a:tblPr/>
              <a:tblGrid>
                <a:gridCol w="535843"/>
                <a:gridCol w="5128786"/>
                <a:gridCol w="995137"/>
                <a:gridCol w="995137"/>
                <a:gridCol w="84204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УТ-ПБ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2017г.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2018г.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деятельности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(тыс. </a:t>
                      </a: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175905,5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-24097,7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</a:t>
                      </a: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103953,4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-7640,87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41"/>
            <a:ext cx="648072" cy="7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568612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4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92836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энергетический надзор: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04737"/>
              </p:ext>
            </p:extLst>
          </p:nvPr>
        </p:nvGraphicFramePr>
        <p:xfrm>
          <a:off x="323528" y="1844820"/>
          <a:ext cx="8496943" cy="4587410"/>
        </p:xfrm>
        <a:graphic>
          <a:graphicData uri="http://schemas.openxmlformats.org/drawingml/2006/table">
            <a:tbl>
              <a:tblPr/>
              <a:tblGrid>
                <a:gridCol w="535843"/>
                <a:gridCol w="5128786"/>
                <a:gridCol w="995137"/>
                <a:gridCol w="995137"/>
                <a:gridCol w="84204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5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деятельности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</a:t>
                      </a: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10245,2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10707,1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5482,5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-928,7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775"/>
            <a:ext cx="648072" cy="7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www.gsp.in.ua/wp-content/uploads/2015/06/-----------------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08335"/>
            <a:ext cx="2785406" cy="27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ektriki23.ru/images/bulb_PNG12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031">
            <a:off x="6470378" y="499762"/>
            <a:ext cx="936104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045" y="654048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5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10621.h8.modhost.pro/assets/images/news/sostav-osk-banner1170x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"/>
            <a:ext cx="3707904" cy="11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724473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строительный надзор: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61250"/>
              </p:ext>
            </p:extLst>
          </p:nvPr>
        </p:nvGraphicFramePr>
        <p:xfrm>
          <a:off x="251520" y="1628800"/>
          <a:ext cx="8496941" cy="4785035"/>
        </p:xfrm>
        <a:graphic>
          <a:graphicData uri="http://schemas.openxmlformats.org/drawingml/2006/table">
            <a:tbl>
              <a:tblPr/>
              <a:tblGrid>
                <a:gridCol w="396524"/>
                <a:gridCol w="3795302"/>
                <a:gridCol w="736401"/>
                <a:gridCol w="736401"/>
                <a:gridCol w="736401"/>
                <a:gridCol w="736401"/>
                <a:gridCol w="736401"/>
                <a:gridCol w="62311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5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УТ-СРО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наказаний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деятельности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административных штрафов (</a:t>
                      </a:r>
                      <a:r>
                        <a:rPr lang="ru-RU" sz="1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штрафов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864717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" y="89320"/>
            <a:ext cx="618376" cy="69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045" y="654048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6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66725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гидротехнических сооружениях, подконтрольных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Users\derksenod\Desktop\Подготовка к публичному меропр - 2\9. Презентация Управления\Для создания презентации\Ust-Ulim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209"/>
            <a:ext cx="2267743" cy="17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22992"/>
              </p:ext>
            </p:extLst>
          </p:nvPr>
        </p:nvGraphicFramePr>
        <p:xfrm>
          <a:off x="323528" y="1844820"/>
          <a:ext cx="8496943" cy="4587410"/>
        </p:xfrm>
        <a:graphic>
          <a:graphicData uri="http://schemas.openxmlformats.org/drawingml/2006/table">
            <a:tbl>
              <a:tblPr/>
              <a:tblGrid>
                <a:gridCol w="535843"/>
                <a:gridCol w="5128786"/>
                <a:gridCol w="995137"/>
                <a:gridCol w="995137"/>
                <a:gridCol w="842040"/>
              </a:tblGrid>
              <a:tr h="360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5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УТ-ГТС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проверок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3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7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деятельности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</a:t>
                      </a: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2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Общая 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6908" marR="6908" marT="6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045" y="6540483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7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8742" y="116632"/>
            <a:ext cx="8856983" cy="93610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поднадзорных предприятиях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9570" y="1196752"/>
            <a:ext cx="8083051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предостережений о недопустимости нарушения обязательных требований действующего законодательства без взаимодействия с юридическим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лицом;</a:t>
            </a:r>
          </a:p>
          <a:p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поднадзорных организаций об основных, наиболее часто встречающихся нарушениях, выявленных при проверках на объектах энергетики путем размещения информации на официальном интернет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сайте;</a:t>
            </a:r>
          </a:p>
          <a:p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Сибирским управлением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обсуждений в рамках реализации приоритетной программы «Реформа контрольно-надзорной деятельности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91757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79" y="583714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966" y="5889696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«Официальный сайт»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http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://www.usib.gosnadzor.ru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07504" y="1203694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11966" y="2483980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25657" y="4077072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990" y="-851236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045" y="6573140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8</a:t>
            </a:r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42582" y="0"/>
            <a:ext cx="2807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А в а р и й н о с т ь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4426" y="3140968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 р а в м а т и з м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28951"/>
              </p:ext>
            </p:extLst>
          </p:nvPr>
        </p:nvGraphicFramePr>
        <p:xfrm>
          <a:off x="431370" y="461665"/>
          <a:ext cx="8533117" cy="26901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93842"/>
                <a:gridCol w="832499"/>
                <a:gridCol w="832499"/>
                <a:gridCol w="601175"/>
                <a:gridCol w="715845"/>
                <a:gridCol w="678062"/>
                <a:gridCol w="725785"/>
                <a:gridCol w="725785"/>
                <a:gridCol w="559536"/>
                <a:gridCol w="120018"/>
                <a:gridCol w="648071"/>
              </a:tblGrid>
              <a:tr h="43376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надзора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</a:t>
                      </a:r>
                      <a:endParaRPr lang="ru-RU" sz="15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пострадавших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авариях</a:t>
                      </a:r>
                      <a:endParaRPr lang="ru-RU" sz="15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2018/2017 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 2018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 2017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ru-RU" sz="15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 2018</a:t>
                      </a:r>
                      <a:endParaRPr lang="ru-RU" sz="1500" b="1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 2017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  <a:endParaRPr lang="ru-RU" sz="15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  <a:endParaRPr lang="ru-RU" sz="15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</a:t>
                      </a:r>
                      <a:endParaRPr lang="ru-RU" sz="15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16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управлению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+4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+3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±0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5497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+2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Подъем. сооружения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Энергонадзор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Котлонадзор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5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60147"/>
              </p:ext>
            </p:extLst>
          </p:nvPr>
        </p:nvGraphicFramePr>
        <p:xfrm>
          <a:off x="405712" y="3548814"/>
          <a:ext cx="8486768" cy="32458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49978"/>
                <a:gridCol w="989531"/>
                <a:gridCol w="883439"/>
                <a:gridCol w="971783"/>
                <a:gridCol w="971783"/>
                <a:gridCol w="1148471"/>
                <a:gridCol w="971783"/>
              </a:tblGrid>
              <a:tr h="44943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надзора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пострадавших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(см. случаи + аварии) чел.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</a:t>
                      </a: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2017/2016 гг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 2018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 2017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</a:t>
                      </a:r>
                      <a:endParaRPr lang="ru-RU" sz="1500" b="1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  <a:endParaRPr lang="ru-RU" sz="1500" b="1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</a:t>
                      </a:r>
                      <a:endParaRPr lang="ru-RU" sz="1500" b="1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  <a:endParaRPr lang="ru-RU" sz="1500" b="1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</a:t>
                      </a:r>
                      <a:endParaRPr lang="ru-RU" sz="1500" b="1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4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управлению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+12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471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  <a:endParaRPr lang="ru-RU" sz="1500" b="1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+6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-2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4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Руда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-5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4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±0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4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Металлургия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±0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4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Подъем. сооружения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±0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4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Котлонадзор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±0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4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Энергонадзор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±0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26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+4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427" marR="66427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872062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-396675" y="6023846"/>
            <a:ext cx="114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 9</a:t>
            </a:r>
            <a:endParaRPr 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523</TotalTime>
  <Words>1487</Words>
  <Application>Microsoft Office PowerPoint</Application>
  <PresentationFormat>Экран (4:3)</PresentationFormat>
  <Paragraphs>552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27</cp:revision>
  <cp:lastPrinted>2018-08-29T03:42:11Z</cp:lastPrinted>
  <dcterms:created xsi:type="dcterms:W3CDTF">2018-08-28T01:49:55Z</dcterms:created>
  <dcterms:modified xsi:type="dcterms:W3CDTF">2018-08-29T06:09:20Z</dcterms:modified>
</cp:coreProperties>
</file>