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257" r:id="rId2"/>
    <p:sldId id="272" r:id="rId3"/>
    <p:sldId id="269" r:id="rId4"/>
    <p:sldId id="258" r:id="rId5"/>
    <p:sldId id="274" r:id="rId6"/>
    <p:sldId id="275" r:id="rId7"/>
    <p:sldId id="273" r:id="rId8"/>
    <p:sldId id="276" r:id="rId9"/>
    <p:sldId id="277" r:id="rId10"/>
    <p:sldId id="270"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680"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Сельские поселения и городские округа ТО</c:v>
                </c:pt>
              </c:strCache>
            </c:strRef>
          </c:tx>
          <c:explosion val="25"/>
          <c:dLbls>
            <c:showLegendKey val="0"/>
            <c:showVal val="1"/>
            <c:showCatName val="0"/>
            <c:showSerName val="0"/>
            <c:showPercent val="0"/>
            <c:showBubbleSize val="0"/>
            <c:showLeaderLines val="1"/>
          </c:dLbls>
          <c:cat>
            <c:strRef>
              <c:f>Лист1!$A$2:$A$5</c:f>
              <c:strCache>
                <c:ptCount val="4"/>
                <c:pt idx="0">
                  <c:v>Всего</c:v>
                </c:pt>
                <c:pt idx="1">
                  <c:v>Готовы</c:v>
                </c:pt>
                <c:pt idx="2">
                  <c:v>Не готовы</c:v>
                </c:pt>
                <c:pt idx="3">
                  <c:v>Не подлежат оценке</c:v>
                </c:pt>
              </c:strCache>
            </c:strRef>
          </c:cat>
          <c:val>
            <c:numRef>
              <c:f>Лист1!$B$2:$B$5</c:f>
              <c:numCache>
                <c:formatCode>General</c:formatCode>
                <c:ptCount val="4"/>
                <c:pt idx="0">
                  <c:v>118</c:v>
                </c:pt>
                <c:pt idx="1">
                  <c:v>47</c:v>
                </c:pt>
                <c:pt idx="2">
                  <c:v>66</c:v>
                </c:pt>
                <c:pt idx="3">
                  <c:v>5</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A02D4-80F2-40EE-A81D-027B80377939}" type="datetimeFigureOut">
              <a:rPr lang="ru-RU" smtClean="0"/>
              <a:t>28.08.2018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1BF08-4AAC-4F45-BD45-B885BDCAB155}" type="slidenum">
              <a:rPr lang="ru-RU" smtClean="0"/>
              <a:t>‹#›</a:t>
            </a:fld>
            <a:endParaRPr lang="ru-RU"/>
          </a:p>
        </p:txBody>
      </p:sp>
    </p:spTree>
    <p:extLst>
      <p:ext uri="{BB962C8B-B14F-4D97-AF65-F5344CB8AC3E}">
        <p14:creationId xmlns:p14="http://schemas.microsoft.com/office/powerpoint/2010/main" val="120404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5E9854-2A9A-4F55-A576-8AEB9049EFC7}" type="slidenum">
              <a:rPr lang="ru-RU" smtClean="0"/>
              <a:t>4</a:t>
            </a:fld>
            <a:endParaRPr lang="ru-RU"/>
          </a:p>
        </p:txBody>
      </p:sp>
    </p:spTree>
    <p:extLst>
      <p:ext uri="{BB962C8B-B14F-4D97-AF65-F5344CB8AC3E}">
        <p14:creationId xmlns:p14="http://schemas.microsoft.com/office/powerpoint/2010/main" val="201768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5638B65-4746-4304-8546-2BB8ACE029EF}" type="datetimeFigureOut">
              <a:rPr lang="ru-RU" smtClean="0"/>
              <a:t>28.08.2018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4D30E6-D015-408F-B823-341593B1A6E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5638B65-4746-4304-8546-2BB8ACE029EF}" type="datetimeFigureOut">
              <a:rPr lang="ru-RU" smtClean="0"/>
              <a:t>28.08.2018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4D30E6-D015-408F-B823-341593B1A6E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5638B65-4746-4304-8546-2BB8ACE029EF}" type="datetimeFigureOut">
              <a:rPr lang="ru-RU" smtClean="0"/>
              <a:t>28.08.2018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4D30E6-D015-408F-B823-341593B1A6EC}"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5638B65-4746-4304-8546-2BB8ACE029EF}" type="datetimeFigureOut">
              <a:rPr lang="ru-RU" smtClean="0"/>
              <a:t>28.08.2018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4D30E6-D015-408F-B823-341593B1A6EC}"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5638B65-4746-4304-8546-2BB8ACE029EF}" type="datetimeFigureOut">
              <a:rPr lang="ru-RU" smtClean="0"/>
              <a:t>28.08.2018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4D30E6-D015-408F-B823-341593B1A6EC}"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65638B65-4746-4304-8546-2BB8ACE029EF}" type="datetimeFigureOut">
              <a:rPr lang="ru-RU" smtClean="0"/>
              <a:t>28.08.2018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4D30E6-D015-408F-B823-341593B1A6EC}"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5638B65-4746-4304-8546-2BB8ACE029EF}" type="datetimeFigureOut">
              <a:rPr lang="ru-RU" smtClean="0"/>
              <a:t>28.08.2018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94D30E6-D015-408F-B823-341593B1A6E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5638B65-4746-4304-8546-2BB8ACE029EF}" type="datetimeFigureOut">
              <a:rPr lang="ru-RU" smtClean="0"/>
              <a:t>28.08.2018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4D30E6-D015-408F-B823-341593B1A6E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5638B65-4746-4304-8546-2BB8ACE029EF}" type="datetimeFigureOut">
              <a:rPr lang="ru-RU" smtClean="0"/>
              <a:t>28.08.2018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94D30E6-D015-408F-B823-341593B1A6E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638B65-4746-4304-8546-2BB8ACE029EF}" type="datetimeFigureOut">
              <a:rPr lang="ru-RU" smtClean="0"/>
              <a:t>28.08.2018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4D30E6-D015-408F-B823-341593B1A6EC}"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5638B65-4746-4304-8546-2BB8ACE029EF}" type="datetimeFigureOut">
              <a:rPr lang="ru-RU" smtClean="0"/>
              <a:t>28.08.2018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4D30E6-D015-408F-B823-341593B1A6EC}"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5638B65-4746-4304-8546-2BB8ACE029EF}" type="datetimeFigureOut">
              <a:rPr lang="ru-RU" smtClean="0"/>
              <a:t>28.08.2018</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94D30E6-D015-408F-B823-341593B1A6EC}"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32656"/>
            <a:ext cx="7776864" cy="3384376"/>
          </a:xfrm>
        </p:spPr>
        <p:txBody>
          <a:bodyPr>
            <a:noAutofit/>
          </a:bodyPr>
          <a:lstStyle/>
          <a:p>
            <a:r>
              <a:rPr lang="ru-RU" sz="3200" i="1" dirty="0" smtClean="0">
                <a:latin typeface="Times New Roman" pitchFamily="18" charset="0"/>
                <a:cs typeface="Times New Roman" pitchFamily="18" charset="0"/>
              </a:rPr>
              <a:t>Доклад </a:t>
            </a:r>
            <a:br>
              <a:rPr lang="ru-RU" sz="3200" i="1" dirty="0" smtClean="0">
                <a:latin typeface="Times New Roman" pitchFamily="18" charset="0"/>
                <a:cs typeface="Times New Roman" pitchFamily="18" charset="0"/>
              </a:rPr>
            </a:br>
            <a:r>
              <a:rPr lang="ru-RU" sz="3200" i="1" dirty="0" smtClean="0">
                <a:latin typeface="Times New Roman" pitchFamily="18" charset="0"/>
                <a:cs typeface="Times New Roman" pitchFamily="18" charset="0"/>
              </a:rPr>
              <a:t>начальника Томского отдела по надзору за тепловыми электростанциями, теплогенерирующими установками и сетями и котлонадзору</a:t>
            </a:r>
            <a:br>
              <a:rPr lang="ru-RU" sz="3200" i="1" dirty="0" smtClean="0">
                <a:latin typeface="Times New Roman" pitchFamily="18" charset="0"/>
                <a:cs typeface="Times New Roman" pitchFamily="18" charset="0"/>
              </a:rPr>
            </a:br>
            <a:r>
              <a:rPr lang="ru-RU" sz="3200" i="1" dirty="0">
                <a:latin typeface="Times New Roman" pitchFamily="18" charset="0"/>
                <a:cs typeface="Times New Roman" pitchFamily="18" charset="0"/>
              </a:rPr>
              <a:t/>
            </a:r>
            <a:br>
              <a:rPr lang="ru-RU" sz="3200" i="1" dirty="0">
                <a:latin typeface="Times New Roman" pitchFamily="18" charset="0"/>
                <a:cs typeface="Times New Roman" pitchFamily="18" charset="0"/>
              </a:rPr>
            </a:br>
            <a:r>
              <a:rPr lang="ru-RU" sz="3200" i="1" dirty="0" smtClean="0">
                <a:latin typeface="Times New Roman" pitchFamily="18" charset="0"/>
                <a:cs typeface="Times New Roman" pitchFamily="18" charset="0"/>
              </a:rPr>
              <a:t>А.Н. Луговского</a:t>
            </a:r>
            <a:endParaRPr lang="ru-RU" sz="3200"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1520" y="4077072"/>
            <a:ext cx="8640960" cy="1440160"/>
          </a:xfrm>
        </p:spPr>
        <p:txBody>
          <a:bodyPr>
            <a:normAutofit/>
          </a:bodyPr>
          <a:lstStyle/>
          <a:p>
            <a:r>
              <a:rPr lang="ru-RU" sz="2800" i="1" dirty="0" smtClean="0">
                <a:latin typeface="Times New Roman" pitchFamily="18" charset="0"/>
                <a:cs typeface="Times New Roman" pitchFamily="18" charset="0"/>
              </a:rPr>
              <a:t>О проблемах прохождения подготовки к ОЗП 2018-2019 годов на территории Томской области</a:t>
            </a:r>
            <a:endParaRPr lang="ru-RU"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232879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11278" y="3778704"/>
            <a:ext cx="6529382" cy="124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dirty="0"/>
          </a:p>
        </p:txBody>
      </p:sp>
    </p:spTree>
    <p:extLst>
      <p:ext uri="{BB962C8B-B14F-4D97-AF65-F5344CB8AC3E}">
        <p14:creationId xmlns:p14="http://schemas.microsoft.com/office/powerpoint/2010/main" val="54715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88640"/>
            <a:ext cx="8784976" cy="6048672"/>
          </a:xfrm>
        </p:spPr>
      </p:pic>
      <p:sp>
        <p:nvSpPr>
          <p:cNvPr id="3" name="Заголовок 2"/>
          <p:cNvSpPr>
            <a:spLocks noGrp="1"/>
          </p:cNvSpPr>
          <p:nvPr>
            <p:ph type="title"/>
          </p:nvPr>
        </p:nvSpPr>
        <p:spPr/>
        <p:txBody>
          <a:bodyPr/>
          <a:lstStyle/>
          <a:p>
            <a:r>
              <a:rPr lang="ru-RU" dirty="0" smtClean="0">
                <a:latin typeface="Times New Roman" pitchFamily="18" charset="0"/>
                <a:cs typeface="Times New Roman" pitchFamily="18" charset="0"/>
              </a:rPr>
              <a:t>Томская ТЭЦ-3</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960126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203209513"/>
              </p:ext>
            </p:extLst>
          </p:nvPr>
        </p:nvGraphicFramePr>
        <p:xfrm>
          <a:off x="871538" y="2674938"/>
          <a:ext cx="7408862" cy="3451225"/>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p:nvPr>
        </p:nvSpPr>
        <p:spPr/>
        <p:txBody>
          <a:bodyPr>
            <a:normAutofit/>
          </a:bodyPr>
          <a:lstStyle/>
          <a:p>
            <a:pPr algn="ctr"/>
            <a:r>
              <a:rPr lang="ru-RU" sz="2800" i="1" dirty="0"/>
              <a:t>Готовность к ОЗП </a:t>
            </a:r>
            <a:r>
              <a:rPr lang="ru-RU" sz="2800" i="1" dirty="0" smtClean="0"/>
              <a:t>2017-2018</a:t>
            </a:r>
            <a:endParaRPr lang="ru-RU" sz="2800" i="1" dirty="0"/>
          </a:p>
        </p:txBody>
      </p:sp>
    </p:spTree>
    <p:extLst>
      <p:ext uri="{BB962C8B-B14F-4D97-AF65-F5344CB8AC3E}">
        <p14:creationId xmlns:p14="http://schemas.microsoft.com/office/powerpoint/2010/main" val="329516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332656"/>
            <a:ext cx="8640959" cy="6264696"/>
          </a:xfrm>
        </p:spPr>
        <p:txBody>
          <a:bodyPr>
            <a:normAutofit fontScale="25000" lnSpcReduction="20000"/>
          </a:bodyPr>
          <a:lstStyle/>
          <a:p>
            <a:r>
              <a:rPr lang="ru-RU" sz="8000" b="1" dirty="0" smtClean="0">
                <a:latin typeface="Times New Roman" pitchFamily="18" charset="0"/>
                <a:cs typeface="Times New Roman" pitchFamily="18" charset="0"/>
              </a:rPr>
              <a:t>Статья </a:t>
            </a:r>
            <a:r>
              <a:rPr lang="ru-RU" sz="8000" b="1" dirty="0">
                <a:latin typeface="Times New Roman" pitchFamily="18" charset="0"/>
                <a:cs typeface="Times New Roman" pitchFamily="18" charset="0"/>
              </a:rPr>
              <a:t>9.17. Нарушение нормативов запасов топлива, порядка создания и использования тепловыми электростанциями и котельными запасов топлива </a:t>
            </a:r>
          </a:p>
          <a:p>
            <a:endParaRPr lang="ru-RU" sz="5600" b="1" dirty="0" smtClean="0">
              <a:latin typeface="Times New Roman" pitchFamily="18" charset="0"/>
              <a:cs typeface="Times New Roman" pitchFamily="18" charset="0"/>
            </a:endParaRPr>
          </a:p>
          <a:p>
            <a:endParaRPr lang="ru-RU" sz="5600" b="1" dirty="0" smtClean="0">
              <a:latin typeface="Times New Roman" pitchFamily="18" charset="0"/>
              <a:cs typeface="Times New Roman" pitchFamily="18" charset="0"/>
            </a:endParaRPr>
          </a:p>
          <a:p>
            <a:endParaRPr lang="ru-RU" sz="5600" b="1" dirty="0">
              <a:latin typeface="Times New Roman" pitchFamily="18" charset="0"/>
              <a:cs typeface="Times New Roman" pitchFamily="18" charset="0"/>
            </a:endParaRPr>
          </a:p>
          <a:p>
            <a:endParaRPr lang="ru-RU" sz="5600" b="1" dirty="0" smtClean="0">
              <a:latin typeface="Times New Roman" pitchFamily="18" charset="0"/>
              <a:cs typeface="Times New Roman" pitchFamily="18" charset="0"/>
            </a:endParaRPr>
          </a:p>
          <a:p>
            <a:endParaRPr lang="ru-RU" sz="5600" b="1" dirty="0">
              <a:latin typeface="Times New Roman" pitchFamily="18" charset="0"/>
              <a:cs typeface="Times New Roman" pitchFamily="18" charset="0"/>
            </a:endParaRPr>
          </a:p>
          <a:p>
            <a:endParaRPr lang="ru-RU" sz="5600" b="1" dirty="0" smtClean="0">
              <a:latin typeface="Times New Roman" pitchFamily="18" charset="0"/>
              <a:cs typeface="Times New Roman" pitchFamily="18" charset="0"/>
            </a:endParaRPr>
          </a:p>
          <a:p>
            <a:r>
              <a:rPr lang="ru-RU" sz="5600" b="1" dirty="0" smtClean="0">
                <a:latin typeface="Times New Roman" pitchFamily="18" charset="0"/>
                <a:cs typeface="Times New Roman" pitchFamily="18" charset="0"/>
              </a:rPr>
              <a:t>Нарушение </a:t>
            </a:r>
            <a:r>
              <a:rPr lang="ru-RU" sz="5600" b="1" dirty="0">
                <a:latin typeface="Times New Roman" pitchFamily="18" charset="0"/>
                <a:cs typeface="Times New Roman" pitchFamily="18" charset="0"/>
              </a:rPr>
              <a:t>собственниками или иными законными владельцами тепловых электростанций, производящих электрическую и (или) тепловую энергию для потребителей, и котельных, производящих тепловую энергию для потребителей, их должностными лицами нормативов запасов топлива, порядка создания и использования тепловыми электростанциями и котельными запасов </a:t>
            </a:r>
            <a:r>
              <a:rPr lang="ru-RU" sz="5600" b="1" dirty="0" smtClean="0">
                <a:latin typeface="Times New Roman" pitchFamily="18" charset="0"/>
                <a:cs typeface="Times New Roman" pitchFamily="18" charset="0"/>
              </a:rPr>
              <a:t>топлива.</a:t>
            </a:r>
            <a:endParaRPr lang="ru-RU" sz="5600" b="1" dirty="0">
              <a:latin typeface="Times New Roman" pitchFamily="18" charset="0"/>
              <a:cs typeface="Times New Roman" pitchFamily="18" charset="0"/>
            </a:endParaRPr>
          </a:p>
          <a:p>
            <a:r>
              <a:rPr lang="ru-RU" sz="5600" b="1" dirty="0">
                <a:latin typeface="Times New Roman" pitchFamily="18" charset="0"/>
                <a:cs typeface="Times New Roman" pitchFamily="18" charset="0"/>
              </a:rPr>
              <a:t>влечет наложение административного штрафа на должностных лиц в размере от тридцати тысяч до пятидесяти тысяч рублей или дисквалификацию на срок от восемнадцати месяцев до трех лет; на юридических лиц - в размере стоимости предмета административного правонарушения на момент окончания или пресечения административного правонарушения</a:t>
            </a:r>
            <a:r>
              <a:rPr lang="ru-RU" sz="5600" b="1" dirty="0" smtClean="0">
                <a:latin typeface="Times New Roman" pitchFamily="18" charset="0"/>
                <a:cs typeface="Times New Roman" pitchFamily="18" charset="0"/>
              </a:rPr>
              <a:t>.</a:t>
            </a:r>
          </a:p>
          <a:p>
            <a:endParaRPr lang="ru-RU" sz="5600" b="1" dirty="0">
              <a:latin typeface="Times New Roman" pitchFamily="18" charset="0"/>
              <a:cs typeface="Times New Roman" pitchFamily="18" charset="0"/>
            </a:endParaRPr>
          </a:p>
          <a:p>
            <a:r>
              <a:rPr lang="ru-RU" sz="5600" b="1" dirty="0">
                <a:latin typeface="Times New Roman" pitchFamily="18" charset="0"/>
                <a:cs typeface="Times New Roman" pitchFamily="18" charset="0"/>
              </a:rPr>
              <a:t>Примечание. Под стоимостью предмета административного правонарушения для целей настоящей статьи понимается стоимость топлива, запасов которого не хватает для соблюдения норматива запаса топлива. При этом указанная стоимость топлива определяется исходя из цены такого топлива, учтенной федеральным органом исполнительной власти, органом исполнительной власти субъекта Российской Федерации в области государственного регулирования цен (тарифов) при установлении цен (тарифов) на электрическую энергию (мощность) и (или) тепловую энергию. </a:t>
            </a:r>
          </a:p>
          <a:p>
            <a:pPr marL="0" indent="0">
              <a:buNone/>
            </a:pPr>
            <a:endParaRPr lang="ru-RU" sz="5600" b="1" dirty="0">
              <a:latin typeface="Times New Roman" pitchFamily="18" charset="0"/>
              <a:cs typeface="Times New Roman" pitchFamily="18" charset="0"/>
            </a:endParaRPr>
          </a:p>
          <a:p>
            <a:r>
              <a:rPr lang="ru-RU" sz="5600" b="1" dirty="0">
                <a:latin typeface="Times New Roman" pitchFamily="18" charset="0"/>
                <a:cs typeface="Times New Roman" pitchFamily="18" charset="0"/>
              </a:rPr>
              <a:t>В случае, если указанные цены (тарифы) не подлежат государственному регулированию, цена топлива устанавливается исходя из рыночной цены данного вида топлива, определяемой в соответствии с официальными источниками информации о рыночных ценах и (или) биржевых котировках.</a:t>
            </a:r>
          </a:p>
          <a:p>
            <a:endParaRPr lang="ru-RU" dirty="0"/>
          </a:p>
        </p:txBody>
      </p:sp>
    </p:spTree>
    <p:extLst>
      <p:ext uri="{BB962C8B-B14F-4D97-AF65-F5344CB8AC3E}">
        <p14:creationId xmlns:p14="http://schemas.microsoft.com/office/powerpoint/2010/main" val="220783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2060848"/>
            <a:ext cx="7416824" cy="4065315"/>
          </a:xfrm>
        </p:spPr>
      </p:pic>
      <p:sp>
        <p:nvSpPr>
          <p:cNvPr id="3" name="Заголовок 2"/>
          <p:cNvSpPr>
            <a:spLocks noGrp="1"/>
          </p:cNvSpPr>
          <p:nvPr>
            <p:ph type="title"/>
          </p:nvPr>
        </p:nvSpPr>
        <p:spPr/>
        <p:txBody>
          <a:bodyPr/>
          <a:lstStyle/>
          <a:p>
            <a:r>
              <a:rPr lang="ru-RU" dirty="0" smtClean="0">
                <a:latin typeface="Times New Roman" pitchFamily="18" charset="0"/>
                <a:cs typeface="Times New Roman" pitchFamily="18" charset="0"/>
              </a:rPr>
              <a:t>Инцидент 4 января г. Томск</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404706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latin typeface="Times New Roman" pitchFamily="18" charset="0"/>
                <a:cs typeface="Times New Roman" pitchFamily="18" charset="0"/>
              </a:rPr>
              <a:t>Инцидент 4 января г. Томск</a:t>
            </a:r>
            <a:endParaRPr lang="ru-RU" dirty="0"/>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640" y="1700808"/>
            <a:ext cx="8746847" cy="4425355"/>
          </a:xfrm>
        </p:spPr>
      </p:pic>
    </p:spTree>
    <p:extLst>
      <p:ext uri="{BB962C8B-B14F-4D97-AF65-F5344CB8AC3E}">
        <p14:creationId xmlns:p14="http://schemas.microsoft.com/office/powerpoint/2010/main" val="1392493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1610948"/>
            <a:ext cx="6480720" cy="4842388"/>
          </a:xfrm>
        </p:spPr>
      </p:pic>
      <p:sp>
        <p:nvSpPr>
          <p:cNvPr id="3" name="Заголовок 2"/>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Здание котельной МУП «Батуринское ЖКХ»</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74235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204864"/>
            <a:ext cx="8712967" cy="3921299"/>
          </a:xfrm>
        </p:spPr>
        <p:txBody>
          <a:bodyPr>
            <a:normAutofit fontScale="70000" lnSpcReduction="20000"/>
          </a:bodyPr>
          <a:lstStyle/>
          <a:p>
            <a:r>
              <a:rPr lang="ru-RU" dirty="0"/>
              <a:t>- не проводятся технические освидетельствования оборудования; </a:t>
            </a:r>
          </a:p>
          <a:p>
            <a:r>
              <a:rPr lang="ru-RU" dirty="0"/>
              <a:t>- отсутствует разрешение на ввод в эксплуатацию тепловых энергоустановок (котельных);</a:t>
            </a:r>
          </a:p>
          <a:p>
            <a:r>
              <a:rPr lang="ru-RU" dirty="0"/>
              <a:t>- отсутствуют узлы учета на каждом выводе тепловой сети от котельных;</a:t>
            </a:r>
          </a:p>
          <a:p>
            <a:r>
              <a:rPr lang="ru-RU" dirty="0"/>
              <a:t>- отсутствует оборудование водоподготовительной установки (не обеспечен контроль качества </a:t>
            </a:r>
            <a:r>
              <a:rPr lang="ru-RU" dirty="0" err="1"/>
              <a:t>докотловой</a:t>
            </a:r>
            <a:r>
              <a:rPr lang="ru-RU" dirty="0"/>
              <a:t> и </a:t>
            </a:r>
            <a:r>
              <a:rPr lang="ru-RU" dirty="0" err="1"/>
              <a:t>внутрикотловой</a:t>
            </a:r>
            <a:r>
              <a:rPr lang="ru-RU" dirty="0"/>
              <a:t> обработки воды) на котельных;</a:t>
            </a:r>
          </a:p>
          <a:p>
            <a:r>
              <a:rPr lang="ru-RU" dirty="0"/>
              <a:t>- не проводится техническое освидетельствование специализированной организацией строительных конструкций зданий котельных;</a:t>
            </a:r>
          </a:p>
          <a:p>
            <a:r>
              <a:rPr lang="ru-RU" dirty="0"/>
              <a:t>- не проводится инструментально-визуальное наружное и внутреннее обследование металлических дымовых труб котельных;</a:t>
            </a:r>
          </a:p>
          <a:p>
            <a:r>
              <a:rPr lang="ru-RU" dirty="0"/>
              <a:t>- В организации отсутствует подготовленный теплоэнергетический персонал (не назначены лица, ответственные за безопасную эксплуатацию тепловых энергоустановок, не создана постоянно действующая комиссия для проведения проверки знаний персонала);</a:t>
            </a:r>
          </a:p>
          <a:p>
            <a:r>
              <a:rPr lang="ru-RU" dirty="0"/>
              <a:t>- не проведены испытания тепловых сетей на максимальную температуру теплоносителя, на определение тепловых и гидравлических потерь 1 раз в 5.</a:t>
            </a:r>
          </a:p>
          <a:p>
            <a:endParaRPr lang="ru-RU" dirty="0"/>
          </a:p>
        </p:txBody>
      </p:sp>
      <p:sp>
        <p:nvSpPr>
          <p:cNvPr id="3" name="Заголовок 2"/>
          <p:cNvSpPr>
            <a:spLocks noGrp="1"/>
          </p:cNvSpPr>
          <p:nvPr>
            <p:ph type="title"/>
          </p:nvPr>
        </p:nvSpPr>
        <p:spPr/>
        <p:txBody>
          <a:bodyPr>
            <a:normAutofit/>
          </a:bodyPr>
          <a:lstStyle/>
          <a:p>
            <a:r>
              <a:rPr lang="ru-RU" sz="3600" dirty="0">
                <a:latin typeface="Times New Roman" pitchFamily="18" charset="0"/>
                <a:cs typeface="Times New Roman" pitchFamily="18" charset="0"/>
              </a:rPr>
              <a:t>Основные нарушения, которые выявляются при внеплановых проверках</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450063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17328791"/>
              </p:ext>
            </p:extLst>
          </p:nvPr>
        </p:nvGraphicFramePr>
        <p:xfrm>
          <a:off x="323528" y="1412777"/>
          <a:ext cx="8496945" cy="5340021"/>
        </p:xfrm>
        <a:graphic>
          <a:graphicData uri="http://schemas.openxmlformats.org/drawingml/2006/table">
            <a:tbl>
              <a:tblPr firstRow="1" bandRow="1">
                <a:tableStyleId>{5C22544A-7EE6-4342-B048-85BDC9FD1C3A}</a:tableStyleId>
              </a:tblPr>
              <a:tblGrid>
                <a:gridCol w="432048"/>
                <a:gridCol w="2966730"/>
                <a:gridCol w="1497766"/>
                <a:gridCol w="1656184"/>
                <a:gridCol w="1944217"/>
              </a:tblGrid>
              <a:tr h="950901">
                <a:tc>
                  <a:txBody>
                    <a:bodyPr/>
                    <a:lstStyle/>
                    <a:p>
                      <a:pPr algn="ctr"/>
                      <a:endParaRPr lang="ru-RU"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Наименование предприятия</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Объект</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Место</a:t>
                      </a:r>
                      <a:r>
                        <a:rPr lang="ru-RU" sz="1400" baseline="0" dirty="0" smtClean="0">
                          <a:latin typeface="Times New Roman" pitchFamily="18" charset="0"/>
                          <a:cs typeface="Times New Roman" pitchFamily="18" charset="0"/>
                        </a:rPr>
                        <a:t> расположения</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Состояние (отключено, уведомление на ограничение)</a:t>
                      </a:r>
                      <a:endParaRPr lang="ru-RU" sz="1400" dirty="0">
                        <a:latin typeface="Times New Roman" pitchFamily="18" charset="0"/>
                        <a:cs typeface="Times New Roman" pitchFamily="18" charset="0"/>
                      </a:endParaRPr>
                    </a:p>
                  </a:txBody>
                  <a:tcPr/>
                </a:tc>
              </a:tr>
              <a:tr h="693611">
                <a:tc>
                  <a:txBody>
                    <a:bodyPr/>
                    <a:lstStyle/>
                    <a:p>
                      <a:pPr algn="ctr"/>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ООО «СТЭ»</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8 котельных</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с. </a:t>
                      </a:r>
                      <a:r>
                        <a:rPr lang="ru-RU" sz="1400" dirty="0" err="1" smtClean="0">
                          <a:latin typeface="Times New Roman" pitchFamily="18" charset="0"/>
                          <a:cs typeface="Times New Roman" pitchFamily="18" charset="0"/>
                        </a:rPr>
                        <a:t>Кожевниково</a:t>
                      </a:r>
                      <a:r>
                        <a:rPr lang="ru-RU" sz="1400" dirty="0" smtClean="0">
                          <a:latin typeface="Times New Roman" pitchFamily="18" charset="0"/>
                          <a:cs typeface="Times New Roman" pitchFamily="18" charset="0"/>
                        </a:rPr>
                        <a:t>,</a:t>
                      </a:r>
                    </a:p>
                    <a:p>
                      <a:pPr algn="ctr"/>
                      <a:r>
                        <a:rPr lang="ru-RU" sz="1400" dirty="0" smtClean="0">
                          <a:latin typeface="Times New Roman" pitchFamily="18" charset="0"/>
                          <a:cs typeface="Times New Roman" pitchFamily="18" charset="0"/>
                        </a:rPr>
                        <a:t> с. Вороново</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Введен режим электропотребления 29.06.2018</a:t>
                      </a:r>
                      <a:endParaRPr lang="ru-RU" sz="1400" dirty="0">
                        <a:latin typeface="Times New Roman" pitchFamily="18" charset="0"/>
                        <a:cs typeface="Times New Roman" pitchFamily="18" charset="0"/>
                      </a:endParaRPr>
                    </a:p>
                  </a:txBody>
                  <a:tcPr/>
                </a:tc>
              </a:tr>
              <a:tr h="693611">
                <a:tc>
                  <a:txBody>
                    <a:bodyPr/>
                    <a:lstStyle/>
                    <a:p>
                      <a:pPr algn="ctr"/>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a:txBody>
                  <a:tcPr/>
                </a:tc>
                <a:tc>
                  <a:txBody>
                    <a:bodyPr/>
                    <a:lstStyle/>
                    <a:p>
                      <a:pPr marL="0" algn="ctr" defTabSz="914400" rtl="0" eaLnBrk="1" latinLnBrk="0" hangingPunct="1"/>
                      <a:r>
                        <a:rPr lang="ru-RU" sz="1400" kern="1200" dirty="0" smtClean="0">
                          <a:solidFill>
                            <a:schemeClr val="dk1"/>
                          </a:solidFill>
                          <a:latin typeface="Times New Roman" pitchFamily="18" charset="0"/>
                          <a:ea typeface="+mn-ea"/>
                          <a:cs typeface="Times New Roman" pitchFamily="18" charset="0"/>
                        </a:rPr>
                        <a:t>ООО «С-К </a:t>
                      </a:r>
                      <a:r>
                        <a:rPr lang="ru-RU" sz="1400" kern="1200" dirty="0" err="1" smtClean="0">
                          <a:solidFill>
                            <a:schemeClr val="dk1"/>
                          </a:solidFill>
                          <a:latin typeface="Times New Roman" pitchFamily="18" charset="0"/>
                          <a:ea typeface="+mn-ea"/>
                          <a:cs typeface="Times New Roman" pitchFamily="18" charset="0"/>
                        </a:rPr>
                        <a:t>Кожевниково</a:t>
                      </a:r>
                      <a:r>
                        <a:rPr lang="ru-RU" sz="1400" kern="1200" dirty="0" smtClean="0">
                          <a:solidFill>
                            <a:schemeClr val="dk1"/>
                          </a:solidFill>
                          <a:latin typeface="Times New Roman" pitchFamily="18" charset="0"/>
                          <a:ea typeface="+mn-ea"/>
                          <a:cs typeface="Times New Roman" pitchFamily="18" charset="0"/>
                        </a:rPr>
                        <a:t>»</a:t>
                      </a:r>
                      <a:endParaRPr lang="ru-RU" sz="1400" kern="1200" dirty="0">
                        <a:solidFill>
                          <a:schemeClr val="dk1"/>
                        </a:solidFill>
                        <a:latin typeface="Times New Roman" pitchFamily="18" charset="0"/>
                        <a:ea typeface="+mn-ea"/>
                        <a:cs typeface="Times New Roman" pitchFamily="18" charset="0"/>
                      </a:endParaRPr>
                    </a:p>
                  </a:txBody>
                  <a:tcPr/>
                </a:tc>
                <a:tc>
                  <a:txBody>
                    <a:bodyPr/>
                    <a:lstStyle/>
                    <a:p>
                      <a:pPr marL="0" algn="ctr" defTabSz="914400" rtl="0" eaLnBrk="1" latinLnBrk="0" hangingPunct="1"/>
                      <a:r>
                        <a:rPr lang="ru-RU" sz="1400" kern="1200" dirty="0" smtClean="0">
                          <a:solidFill>
                            <a:schemeClr val="dk1"/>
                          </a:solidFill>
                          <a:latin typeface="Times New Roman" pitchFamily="18" charset="0"/>
                          <a:ea typeface="+mn-ea"/>
                          <a:cs typeface="Times New Roman" pitchFamily="18" charset="0"/>
                        </a:rPr>
                        <a:t>котельная</a:t>
                      </a:r>
                      <a:endParaRPr lang="ru-RU" sz="1400" kern="1200" dirty="0">
                        <a:solidFill>
                          <a:schemeClr val="dk1"/>
                        </a:solidFill>
                        <a:latin typeface="Times New Roman" pitchFamily="18" charset="0"/>
                        <a:ea typeface="+mn-ea"/>
                        <a:cs typeface="Times New Roman" pitchFamily="18" charset="0"/>
                      </a:endParaRPr>
                    </a:p>
                  </a:txBody>
                  <a:tcPr/>
                </a:tc>
                <a:tc>
                  <a:txBody>
                    <a:bodyPr/>
                    <a:lstStyle/>
                    <a:p>
                      <a:pPr marL="0" algn="ctr" defTabSz="914400" rtl="0" eaLnBrk="1" latinLnBrk="0" hangingPunct="1"/>
                      <a:r>
                        <a:rPr lang="ru-RU" sz="1400" dirty="0" smtClean="0">
                          <a:latin typeface="Times New Roman" pitchFamily="18" charset="0"/>
                          <a:cs typeface="Times New Roman" pitchFamily="18" charset="0"/>
                        </a:rPr>
                        <a:t>с. </a:t>
                      </a:r>
                      <a:r>
                        <a:rPr lang="ru-RU" sz="1400" dirty="0" err="1" smtClean="0">
                          <a:latin typeface="Times New Roman" pitchFamily="18" charset="0"/>
                          <a:cs typeface="Times New Roman" pitchFamily="18" charset="0"/>
                        </a:rPr>
                        <a:t>Кожевниково</a:t>
                      </a:r>
                      <a:endParaRPr lang="ru-RU" sz="1400" kern="1200" dirty="0">
                        <a:solidFill>
                          <a:schemeClr val="dk1"/>
                        </a:solidFill>
                        <a:latin typeface="Times New Roman" pitchFamily="18" charset="0"/>
                        <a:ea typeface="+mn-ea"/>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itchFamily="18" charset="0"/>
                          <a:cs typeface="Times New Roman" pitchFamily="18" charset="0"/>
                        </a:rPr>
                        <a:t>Введен режим электропотребления 13.07.2018</a:t>
                      </a:r>
                      <a:endParaRPr lang="ru-RU" sz="1400" kern="1200" dirty="0">
                        <a:solidFill>
                          <a:schemeClr val="dk1"/>
                        </a:solidFill>
                        <a:latin typeface="Times New Roman" pitchFamily="18" charset="0"/>
                        <a:ea typeface="+mn-ea"/>
                        <a:cs typeface="Times New Roman" pitchFamily="18" charset="0"/>
                      </a:endParaRPr>
                    </a:p>
                  </a:txBody>
                  <a:tcPr/>
                </a:tc>
              </a:tr>
              <a:tr h="693611">
                <a:tc>
                  <a:txBody>
                    <a:bodyPr/>
                    <a:lstStyle/>
                    <a:p>
                      <a:pPr algn="ctr"/>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a:txBody>
                  <a:tcPr/>
                </a:tc>
                <a:tc>
                  <a:txBody>
                    <a:bodyPr/>
                    <a:lstStyle/>
                    <a:p>
                      <a:pPr marL="0" algn="ctr" defTabSz="914400" rtl="0" eaLnBrk="1" latinLnBrk="0" hangingPunct="1"/>
                      <a:r>
                        <a:rPr lang="ru-RU" sz="1400" kern="1200" dirty="0" smtClean="0">
                          <a:solidFill>
                            <a:schemeClr val="dk1"/>
                          </a:solidFill>
                          <a:latin typeface="Times New Roman" pitchFamily="18" charset="0"/>
                          <a:ea typeface="+mn-ea"/>
                          <a:cs typeface="Times New Roman" pitchFamily="18" charset="0"/>
                        </a:rPr>
                        <a:t>МУП «ЖКХ «КСП»</a:t>
                      </a:r>
                      <a:endParaRPr lang="ru-RU" sz="1400" kern="1200" dirty="0">
                        <a:solidFill>
                          <a:schemeClr val="dk1"/>
                        </a:solidFill>
                        <a:latin typeface="Times New Roman" pitchFamily="18" charset="0"/>
                        <a:ea typeface="+mn-ea"/>
                        <a:cs typeface="Times New Roman" pitchFamily="18" charset="0"/>
                      </a:endParaRPr>
                    </a:p>
                  </a:txBody>
                  <a:tcPr/>
                </a:tc>
                <a:tc>
                  <a:txBody>
                    <a:bodyPr/>
                    <a:lstStyle/>
                    <a:p>
                      <a:pPr marL="0" algn="ctr" defTabSz="914400" rtl="0" eaLnBrk="1" latinLnBrk="0" hangingPunct="1"/>
                      <a:r>
                        <a:rPr lang="ru-RU" sz="1400" kern="1200" dirty="0" smtClean="0">
                          <a:solidFill>
                            <a:schemeClr val="dk1"/>
                          </a:solidFill>
                          <a:latin typeface="Times New Roman" pitchFamily="18" charset="0"/>
                          <a:ea typeface="+mn-ea"/>
                          <a:cs typeface="Times New Roman" pitchFamily="18" charset="0"/>
                        </a:rPr>
                        <a:t>ЛИТ -2</a:t>
                      </a:r>
                    </a:p>
                    <a:p>
                      <a:pPr marL="0" algn="ctr" defTabSz="914400" rtl="0" eaLnBrk="1" latinLnBrk="0" hangingPunct="1"/>
                      <a:r>
                        <a:rPr lang="ru-RU" sz="1400" kern="1200" dirty="0" smtClean="0">
                          <a:solidFill>
                            <a:schemeClr val="dk1"/>
                          </a:solidFill>
                          <a:latin typeface="Times New Roman" pitchFamily="18" charset="0"/>
                          <a:ea typeface="+mn-ea"/>
                          <a:cs typeface="Times New Roman" pitchFamily="18" charset="0"/>
                        </a:rPr>
                        <a:t>АИТ</a:t>
                      </a:r>
                      <a:r>
                        <a:rPr lang="ru-RU" sz="1400" kern="1200" baseline="0" dirty="0" smtClean="0">
                          <a:solidFill>
                            <a:schemeClr val="dk1"/>
                          </a:solidFill>
                          <a:latin typeface="Times New Roman" pitchFamily="18" charset="0"/>
                          <a:ea typeface="+mn-ea"/>
                          <a:cs typeface="Times New Roman" pitchFamily="18" charset="0"/>
                        </a:rPr>
                        <a:t> -1</a:t>
                      </a:r>
                    </a:p>
                    <a:p>
                      <a:pPr marL="0" algn="ctr" defTabSz="914400" rtl="0" eaLnBrk="1" latinLnBrk="0" hangingPunct="1"/>
                      <a:r>
                        <a:rPr lang="ru-RU" sz="1400" kern="1200" baseline="0" dirty="0" smtClean="0">
                          <a:solidFill>
                            <a:schemeClr val="dk1"/>
                          </a:solidFill>
                          <a:latin typeface="Times New Roman" pitchFamily="18" charset="0"/>
                          <a:ea typeface="+mn-ea"/>
                          <a:cs typeface="Times New Roman" pitchFamily="18" charset="0"/>
                        </a:rPr>
                        <a:t>7 котельных</a:t>
                      </a:r>
                      <a:endParaRPr lang="ru-RU" sz="1400" kern="1200" dirty="0">
                        <a:solidFill>
                          <a:schemeClr val="dk1"/>
                        </a:solidFill>
                        <a:latin typeface="Times New Roman" pitchFamily="18" charset="0"/>
                        <a:ea typeface="+mn-ea"/>
                        <a:cs typeface="Times New Roman" pitchFamily="18" charset="0"/>
                      </a:endParaRPr>
                    </a:p>
                  </a:txBody>
                  <a:tcPr/>
                </a:tc>
                <a:tc>
                  <a:txBody>
                    <a:bodyPr/>
                    <a:lstStyle/>
                    <a:p>
                      <a:pPr marL="0" algn="ctr" defTabSz="914400" rtl="0" eaLnBrk="1" latinLnBrk="0" hangingPunct="1"/>
                      <a:r>
                        <a:rPr lang="ru-RU" sz="1400" kern="1200" dirty="0" smtClean="0">
                          <a:solidFill>
                            <a:schemeClr val="dk1"/>
                          </a:solidFill>
                          <a:latin typeface="Times New Roman" pitchFamily="18" charset="0"/>
                          <a:ea typeface="+mn-ea"/>
                          <a:cs typeface="Times New Roman" pitchFamily="18" charset="0"/>
                        </a:rPr>
                        <a:t>с. Кривошеино</a:t>
                      </a:r>
                      <a:endParaRPr lang="ru-RU" sz="1400" kern="1200" dirty="0">
                        <a:solidFill>
                          <a:schemeClr val="dk1"/>
                        </a:solidFill>
                        <a:latin typeface="Times New Roman" pitchFamily="18" charset="0"/>
                        <a:ea typeface="+mn-ea"/>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itchFamily="18" charset="0"/>
                          <a:cs typeface="Times New Roman" pitchFamily="18" charset="0"/>
                        </a:rPr>
                        <a:t>Введен режим электропотребления 18.06.2018</a:t>
                      </a:r>
                      <a:endParaRPr lang="ru-RU" sz="1400" kern="1200" dirty="0">
                        <a:solidFill>
                          <a:schemeClr val="dk1"/>
                        </a:solidFill>
                        <a:latin typeface="Times New Roman" pitchFamily="18" charset="0"/>
                        <a:ea typeface="+mn-ea"/>
                        <a:cs typeface="Times New Roman" pitchFamily="18" charset="0"/>
                      </a:endParaRPr>
                    </a:p>
                  </a:txBody>
                  <a:tcPr/>
                </a:tc>
              </a:tr>
              <a:tr h="693611">
                <a:tc>
                  <a:txBody>
                    <a:bodyPr/>
                    <a:lstStyle/>
                    <a:p>
                      <a:pPr algn="ctr"/>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a:txBody>
                  <a:tcPr/>
                </a:tc>
                <a:tc>
                  <a:txBody>
                    <a:bodyPr/>
                    <a:lstStyle/>
                    <a:p>
                      <a:pPr marL="0" algn="ctr" defTabSz="914400" rtl="0" eaLnBrk="1" latinLnBrk="0" hangingPunct="1"/>
                      <a:r>
                        <a:rPr lang="ru-RU" sz="1400" kern="1200" dirty="0" smtClean="0">
                          <a:solidFill>
                            <a:schemeClr val="dk1"/>
                          </a:solidFill>
                          <a:latin typeface="Times New Roman" pitchFamily="18" charset="0"/>
                          <a:ea typeface="+mn-ea"/>
                          <a:cs typeface="Times New Roman" pitchFamily="18" charset="0"/>
                        </a:rPr>
                        <a:t>ООО «Сайга-</a:t>
                      </a:r>
                      <a:r>
                        <a:rPr lang="ru-RU" sz="1400" kern="1200" dirty="0" err="1" smtClean="0">
                          <a:solidFill>
                            <a:schemeClr val="dk1"/>
                          </a:solidFill>
                          <a:latin typeface="Times New Roman" pitchFamily="18" charset="0"/>
                          <a:ea typeface="+mn-ea"/>
                          <a:cs typeface="Times New Roman" pitchFamily="18" charset="0"/>
                        </a:rPr>
                        <a:t>энерго</a:t>
                      </a:r>
                      <a:r>
                        <a:rPr lang="ru-RU" sz="1400" kern="1200" dirty="0" smtClean="0">
                          <a:solidFill>
                            <a:schemeClr val="dk1"/>
                          </a:solidFill>
                          <a:latin typeface="Times New Roman" pitchFamily="18" charset="0"/>
                          <a:ea typeface="+mn-ea"/>
                          <a:cs typeface="Times New Roman" pitchFamily="18" charset="0"/>
                        </a:rPr>
                        <a:t>»</a:t>
                      </a:r>
                      <a:endParaRPr lang="ru-RU" sz="1400" kern="1200" dirty="0">
                        <a:solidFill>
                          <a:schemeClr val="dk1"/>
                        </a:solidFill>
                        <a:latin typeface="Times New Roman" pitchFamily="18" charset="0"/>
                        <a:ea typeface="+mn-ea"/>
                        <a:cs typeface="Times New Roman" pitchFamily="18" charset="0"/>
                      </a:endParaRPr>
                    </a:p>
                  </a:txBody>
                  <a:tcPr/>
                </a:tc>
                <a:tc>
                  <a:txBody>
                    <a:bodyPr/>
                    <a:lstStyle/>
                    <a:p>
                      <a:pPr marL="0" algn="ctr" defTabSz="914400" rtl="0" eaLnBrk="1" latinLnBrk="0" hangingPunct="1"/>
                      <a:r>
                        <a:rPr lang="ru-RU" sz="1400" kern="1200" dirty="0" smtClean="0">
                          <a:solidFill>
                            <a:schemeClr val="dk1"/>
                          </a:solidFill>
                          <a:latin typeface="Times New Roman" pitchFamily="18" charset="0"/>
                          <a:ea typeface="+mn-ea"/>
                          <a:cs typeface="Times New Roman" pitchFamily="18" charset="0"/>
                        </a:rPr>
                        <a:t>котельная</a:t>
                      </a:r>
                      <a:endParaRPr lang="ru-RU" sz="1400" kern="1200" dirty="0">
                        <a:solidFill>
                          <a:schemeClr val="dk1"/>
                        </a:solidFill>
                        <a:latin typeface="Times New Roman" pitchFamily="18" charset="0"/>
                        <a:ea typeface="+mn-ea"/>
                        <a:cs typeface="Times New Roman" pitchFamily="18" charset="0"/>
                      </a:endParaRPr>
                    </a:p>
                  </a:txBody>
                  <a:tcPr/>
                </a:tc>
                <a:tc>
                  <a:txBody>
                    <a:bodyPr/>
                    <a:lstStyle/>
                    <a:p>
                      <a:pPr marL="0" algn="ctr" defTabSz="914400" rtl="0" eaLnBrk="1" latinLnBrk="0" hangingPunct="1"/>
                      <a:r>
                        <a:rPr lang="ru-RU" sz="1400" kern="1200" dirty="0" smtClean="0">
                          <a:solidFill>
                            <a:schemeClr val="dk1"/>
                          </a:solidFill>
                          <a:latin typeface="Times New Roman" pitchFamily="18" charset="0"/>
                          <a:ea typeface="+mn-ea"/>
                          <a:cs typeface="Times New Roman" pitchFamily="18" charset="0"/>
                        </a:rPr>
                        <a:t>п. Сайга</a:t>
                      </a:r>
                      <a:endParaRPr lang="ru-RU" sz="1400" kern="1200" dirty="0">
                        <a:solidFill>
                          <a:schemeClr val="dk1"/>
                        </a:solidFill>
                        <a:latin typeface="Times New Roman" pitchFamily="18" charset="0"/>
                        <a:ea typeface="+mn-ea"/>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smtClean="0">
                          <a:latin typeface="Times New Roman" pitchFamily="18" charset="0"/>
                          <a:cs typeface="Times New Roman" pitchFamily="18" charset="0"/>
                        </a:rPr>
                        <a:t>Введен режим электропотребления 28.05.2018</a:t>
                      </a:r>
                      <a:endParaRPr lang="ru-RU" sz="1400" kern="1200">
                        <a:solidFill>
                          <a:schemeClr val="dk1"/>
                        </a:solidFill>
                        <a:latin typeface="Times New Roman" pitchFamily="18" charset="0"/>
                        <a:ea typeface="+mn-ea"/>
                        <a:cs typeface="Times New Roman" pitchFamily="18" charset="0"/>
                      </a:endParaRPr>
                    </a:p>
                  </a:txBody>
                  <a:tcPr/>
                </a:tc>
              </a:tr>
              <a:tr h="693611">
                <a:tc>
                  <a:txBody>
                    <a:bodyPr/>
                    <a:lstStyle/>
                    <a:p>
                      <a:pPr algn="ctr"/>
                      <a:r>
                        <a:rPr lang="ru-RU"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a:txBody>
                  <a:tcPr/>
                </a:tc>
                <a:tc>
                  <a:txBody>
                    <a:bodyPr/>
                    <a:lstStyle/>
                    <a:p>
                      <a:pPr marL="0" algn="ctr" defTabSz="914400" rtl="0" eaLnBrk="1" latinLnBrk="0" hangingPunct="1"/>
                      <a:r>
                        <a:rPr lang="ru-RU" sz="1400" kern="1200" dirty="0" smtClean="0">
                          <a:solidFill>
                            <a:schemeClr val="dk1"/>
                          </a:solidFill>
                          <a:latin typeface="Times New Roman" pitchFamily="18" charset="0"/>
                          <a:ea typeface="+mn-ea"/>
                          <a:cs typeface="Times New Roman" pitchFamily="18" charset="0"/>
                        </a:rPr>
                        <a:t>МУП «ЖКХ «</a:t>
                      </a:r>
                      <a:r>
                        <a:rPr lang="ru-RU" sz="1400" kern="1200" dirty="0" err="1" smtClean="0">
                          <a:solidFill>
                            <a:schemeClr val="dk1"/>
                          </a:solidFill>
                          <a:latin typeface="Times New Roman" pitchFamily="18" charset="0"/>
                          <a:ea typeface="+mn-ea"/>
                          <a:cs typeface="Times New Roman" pitchFamily="18" charset="0"/>
                        </a:rPr>
                        <a:t>Васюган</a:t>
                      </a:r>
                      <a:r>
                        <a:rPr lang="ru-RU" sz="1400" kern="1200" dirty="0" smtClean="0">
                          <a:solidFill>
                            <a:schemeClr val="dk1"/>
                          </a:solidFill>
                          <a:latin typeface="Times New Roman" pitchFamily="18" charset="0"/>
                          <a:ea typeface="+mn-ea"/>
                          <a:cs typeface="Times New Roman" pitchFamily="18" charset="0"/>
                        </a:rPr>
                        <a:t>»</a:t>
                      </a:r>
                      <a:endParaRPr lang="ru-RU" sz="1400" kern="1200" dirty="0">
                        <a:solidFill>
                          <a:schemeClr val="dk1"/>
                        </a:solidFill>
                        <a:latin typeface="Times New Roman" pitchFamily="18" charset="0"/>
                        <a:ea typeface="+mn-ea"/>
                        <a:cs typeface="Times New Roman" pitchFamily="18" charset="0"/>
                      </a:endParaRPr>
                    </a:p>
                  </a:txBody>
                  <a:tcPr/>
                </a:tc>
                <a:tc>
                  <a:txBody>
                    <a:bodyPr/>
                    <a:lstStyle/>
                    <a:p>
                      <a:pPr marL="0" algn="ctr" defTabSz="914400" rtl="0" eaLnBrk="1" latinLnBrk="0" hangingPunct="1"/>
                      <a:r>
                        <a:rPr lang="ru-RU" sz="1400" kern="1200" dirty="0" smtClean="0">
                          <a:solidFill>
                            <a:schemeClr val="dk1"/>
                          </a:solidFill>
                          <a:latin typeface="Times New Roman" pitchFamily="18" charset="0"/>
                          <a:ea typeface="+mn-ea"/>
                          <a:cs typeface="Times New Roman" pitchFamily="18" charset="0"/>
                        </a:rPr>
                        <a:t>2 котельных</a:t>
                      </a:r>
                      <a:endParaRPr lang="ru-RU" sz="1400" kern="1200" dirty="0">
                        <a:solidFill>
                          <a:schemeClr val="dk1"/>
                        </a:solidFill>
                        <a:latin typeface="Times New Roman" pitchFamily="18" charset="0"/>
                        <a:ea typeface="+mn-ea"/>
                        <a:cs typeface="Times New Roman" pitchFamily="18" charset="0"/>
                      </a:endParaRPr>
                    </a:p>
                  </a:txBody>
                  <a:tcPr/>
                </a:tc>
                <a:tc>
                  <a:txBody>
                    <a:bodyPr/>
                    <a:lstStyle/>
                    <a:p>
                      <a:pPr marL="0" algn="ctr" defTabSz="914400" rtl="0" eaLnBrk="1" latinLnBrk="0" hangingPunct="1"/>
                      <a:r>
                        <a:rPr lang="ru-RU" sz="1400" kern="1200" dirty="0" smtClean="0">
                          <a:solidFill>
                            <a:schemeClr val="dk1"/>
                          </a:solidFill>
                          <a:latin typeface="Times New Roman" pitchFamily="18" charset="0"/>
                          <a:ea typeface="+mn-ea"/>
                          <a:cs typeface="Times New Roman" pitchFamily="18" charset="0"/>
                        </a:rPr>
                        <a:t>с. Средний </a:t>
                      </a:r>
                      <a:r>
                        <a:rPr lang="ru-RU" sz="1400" kern="1200" dirty="0" err="1" smtClean="0">
                          <a:solidFill>
                            <a:schemeClr val="dk1"/>
                          </a:solidFill>
                          <a:latin typeface="Times New Roman" pitchFamily="18" charset="0"/>
                          <a:ea typeface="+mn-ea"/>
                          <a:cs typeface="Times New Roman" pitchFamily="18" charset="0"/>
                        </a:rPr>
                        <a:t>Васюган</a:t>
                      </a:r>
                      <a:endParaRPr lang="ru-RU" sz="1400" kern="1200" dirty="0">
                        <a:solidFill>
                          <a:schemeClr val="dk1"/>
                        </a:solidFill>
                        <a:latin typeface="Times New Roman" pitchFamily="18" charset="0"/>
                        <a:ea typeface="+mn-ea"/>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itchFamily="18" charset="0"/>
                          <a:cs typeface="Times New Roman" pitchFamily="18" charset="0"/>
                        </a:rPr>
                        <a:t>Введен режим электропотребления 29.06.2018</a:t>
                      </a:r>
                      <a:endParaRPr lang="ru-RU" sz="1400" kern="1200" dirty="0">
                        <a:solidFill>
                          <a:schemeClr val="dk1"/>
                        </a:solidFill>
                        <a:latin typeface="Times New Roman" pitchFamily="18" charset="0"/>
                        <a:ea typeface="+mn-ea"/>
                        <a:cs typeface="Times New Roman" pitchFamily="18" charset="0"/>
                      </a:endParaRPr>
                    </a:p>
                  </a:txBody>
                  <a:tcPr/>
                </a:tc>
              </a:tr>
              <a:tr h="693611">
                <a:tc>
                  <a:txBody>
                    <a:bodyPr/>
                    <a:lstStyle/>
                    <a:p>
                      <a:pPr algn="ctr"/>
                      <a:r>
                        <a:rPr lang="ru-RU" dirty="0" smtClean="0">
                          <a:latin typeface="Times New Roman" pitchFamily="18" charset="0"/>
                          <a:cs typeface="Times New Roman" pitchFamily="18" charset="0"/>
                        </a:rPr>
                        <a:t>6</a:t>
                      </a:r>
                      <a:endParaRPr lang="ru-RU" dirty="0">
                        <a:latin typeface="Times New Roman" pitchFamily="18" charset="0"/>
                        <a:cs typeface="Times New Roman" pitchFamily="18" charset="0"/>
                      </a:endParaRPr>
                    </a:p>
                  </a:txBody>
                  <a:tcPr/>
                </a:tc>
                <a:tc>
                  <a:txBody>
                    <a:bodyPr/>
                    <a:lstStyle/>
                    <a:p>
                      <a:pPr marL="0" algn="ctr" defTabSz="914400" rtl="0" eaLnBrk="1" latinLnBrk="0" hangingPunct="1"/>
                      <a:r>
                        <a:rPr lang="ru-RU" sz="1400" kern="1200" dirty="0" smtClean="0">
                          <a:solidFill>
                            <a:schemeClr val="dk1"/>
                          </a:solidFill>
                          <a:latin typeface="Times New Roman" pitchFamily="18" charset="0"/>
                          <a:ea typeface="+mn-ea"/>
                          <a:cs typeface="Times New Roman" pitchFamily="18" charset="0"/>
                        </a:rPr>
                        <a:t>ООО «</a:t>
                      </a:r>
                      <a:r>
                        <a:rPr lang="ru-RU" sz="1400" kern="1200" dirty="0" err="1" smtClean="0">
                          <a:solidFill>
                            <a:schemeClr val="dk1"/>
                          </a:solidFill>
                          <a:latin typeface="Times New Roman" pitchFamily="18" charset="0"/>
                          <a:ea typeface="+mn-ea"/>
                          <a:cs typeface="Times New Roman" pitchFamily="18" charset="0"/>
                        </a:rPr>
                        <a:t>Комсервис+М</a:t>
                      </a:r>
                      <a:r>
                        <a:rPr lang="ru-RU" sz="1400" kern="1200" dirty="0" smtClean="0">
                          <a:solidFill>
                            <a:schemeClr val="dk1"/>
                          </a:solidFill>
                          <a:latin typeface="Times New Roman" pitchFamily="18" charset="0"/>
                          <a:ea typeface="+mn-ea"/>
                          <a:cs typeface="Times New Roman" pitchFamily="18" charset="0"/>
                        </a:rPr>
                        <a:t>»</a:t>
                      </a:r>
                      <a:endParaRPr lang="ru-RU" sz="1400" kern="1200" dirty="0">
                        <a:solidFill>
                          <a:schemeClr val="dk1"/>
                        </a:solidFill>
                        <a:latin typeface="Times New Roman" pitchFamily="18" charset="0"/>
                        <a:ea typeface="+mn-ea"/>
                        <a:cs typeface="Times New Roman" pitchFamily="18" charset="0"/>
                      </a:endParaRPr>
                    </a:p>
                  </a:txBody>
                  <a:tcPr/>
                </a:tc>
                <a:tc>
                  <a:txBody>
                    <a:bodyPr/>
                    <a:lstStyle/>
                    <a:p>
                      <a:pPr marL="0" algn="ctr" defTabSz="914400" rtl="0" eaLnBrk="1" latinLnBrk="0" hangingPunct="1"/>
                      <a:r>
                        <a:rPr lang="ru-RU" sz="1400" kern="1200" dirty="0" smtClean="0">
                          <a:solidFill>
                            <a:schemeClr val="dk1"/>
                          </a:solidFill>
                          <a:latin typeface="Times New Roman" pitchFamily="18" charset="0"/>
                          <a:ea typeface="+mn-ea"/>
                          <a:cs typeface="Times New Roman" pitchFamily="18" charset="0"/>
                        </a:rPr>
                        <a:t>котельная</a:t>
                      </a:r>
                      <a:endParaRPr lang="ru-RU" sz="1400" kern="1200" dirty="0">
                        <a:solidFill>
                          <a:schemeClr val="dk1"/>
                        </a:solidFill>
                        <a:latin typeface="Times New Roman" pitchFamily="18" charset="0"/>
                        <a:ea typeface="+mn-ea"/>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itchFamily="18" charset="0"/>
                          <a:cs typeface="Times New Roman" pitchFamily="18" charset="0"/>
                        </a:rPr>
                        <a:t>с. </a:t>
                      </a:r>
                      <a:r>
                        <a:rPr lang="ru-RU" sz="1400" dirty="0" err="1" smtClean="0">
                          <a:latin typeface="Times New Roman" pitchFamily="18" charset="0"/>
                          <a:cs typeface="Times New Roman" pitchFamily="18" charset="0"/>
                        </a:rPr>
                        <a:t>Кожевниково</a:t>
                      </a:r>
                      <a:endParaRPr lang="ru-RU" sz="1400" kern="1200" dirty="0" smtClean="0">
                        <a:solidFill>
                          <a:schemeClr val="dk1"/>
                        </a:solidFill>
                        <a:latin typeface="Times New Roman" pitchFamily="18" charset="0"/>
                        <a:ea typeface="+mn-ea"/>
                        <a:cs typeface="Times New Roman" pitchFamily="18" charset="0"/>
                      </a:endParaRPr>
                    </a:p>
                    <a:p>
                      <a:pPr marL="0" algn="ctr" defTabSz="914400" rtl="0" eaLnBrk="1" latinLnBrk="0" hangingPunct="1"/>
                      <a:endParaRPr lang="ru-RU" sz="1400" kern="1200" dirty="0">
                        <a:solidFill>
                          <a:schemeClr val="dk1"/>
                        </a:solidFill>
                        <a:latin typeface="Times New Roman" pitchFamily="18" charset="0"/>
                        <a:ea typeface="+mn-ea"/>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itchFamily="18" charset="0"/>
                          <a:cs typeface="Times New Roman" pitchFamily="18" charset="0"/>
                        </a:rPr>
                        <a:t>Введен режим электропотребления 13.07.2018</a:t>
                      </a:r>
                      <a:endParaRPr lang="ru-RU" sz="1400" kern="1200" dirty="0">
                        <a:solidFill>
                          <a:schemeClr val="dk1"/>
                        </a:solidFill>
                        <a:latin typeface="Times New Roman" pitchFamily="18" charset="0"/>
                        <a:ea typeface="+mn-ea"/>
                        <a:cs typeface="Times New Roman" pitchFamily="18" charset="0"/>
                      </a:endParaRPr>
                    </a:p>
                  </a:txBody>
                  <a:tcPr/>
                </a:tc>
              </a:tr>
            </a:tbl>
          </a:graphicData>
        </a:graphic>
      </p:graphicFrame>
      <p:sp>
        <p:nvSpPr>
          <p:cNvPr id="3" name="Заголовок 2"/>
          <p:cNvSpPr>
            <a:spLocks noGrp="1"/>
          </p:cNvSpPr>
          <p:nvPr>
            <p:ph type="title"/>
          </p:nvPr>
        </p:nvSpPr>
        <p:spPr>
          <a:xfrm>
            <a:off x="457200" y="338328"/>
            <a:ext cx="8229600" cy="1002440"/>
          </a:xfrm>
        </p:spPr>
        <p:txBody>
          <a:bodyPr>
            <a:normAutofit/>
          </a:bodyPr>
          <a:lstStyle/>
          <a:p>
            <a:r>
              <a:rPr lang="ru-RU" sz="2800" dirty="0" smtClean="0">
                <a:latin typeface="Times New Roman" pitchFamily="18" charset="0"/>
                <a:cs typeface="Times New Roman" pitchFamily="18" charset="0"/>
              </a:rPr>
              <a:t>Перечень предприятий ЖКХ Томской области, имеющих дебиторскую задолженность</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930075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1438</TotalTime>
  <Words>528</Words>
  <Application>Microsoft Office PowerPoint</Application>
  <PresentationFormat>Экран (4:3)</PresentationFormat>
  <Paragraphs>69</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Волна</vt:lpstr>
      <vt:lpstr>Доклад  начальника Томского отдела по надзору за тепловыми электростанциями, теплогенерирующими установками и сетями и котлонадзору  А.Н. Луговского</vt:lpstr>
      <vt:lpstr>Томская ТЭЦ-3</vt:lpstr>
      <vt:lpstr>Готовность к ОЗП 2017-2018</vt:lpstr>
      <vt:lpstr>Презентация PowerPoint</vt:lpstr>
      <vt:lpstr>Инцидент 4 января г. Томск</vt:lpstr>
      <vt:lpstr>Инцидент 4 января г. Томск</vt:lpstr>
      <vt:lpstr>Здание котельной МУП «Батуринское ЖКХ»</vt:lpstr>
      <vt:lpstr>Основные нарушения, которые выявляются при внеплановых проверках</vt:lpstr>
      <vt:lpstr>Перечень предприятий ЖКХ Томской области, имеющих дебиторскую задолженность</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Доклад  и.о. заместителя руководителя  Сибирского управления Ростехнадзора   А.В. Клышникова</dc:title>
  <dc:creator>turkin</dc:creator>
  <cp:lastModifiedBy>Туркин Алексей Евгеньевич</cp:lastModifiedBy>
  <cp:revision>15</cp:revision>
  <dcterms:created xsi:type="dcterms:W3CDTF">2015-03-18T08:00:34Z</dcterms:created>
  <dcterms:modified xsi:type="dcterms:W3CDTF">2018-08-29T07:03:09Z</dcterms:modified>
</cp:coreProperties>
</file>