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5" r:id="rId2"/>
    <p:sldId id="289" r:id="rId3"/>
    <p:sldId id="290" r:id="rId4"/>
    <p:sldId id="276" r:id="rId5"/>
    <p:sldId id="277" r:id="rId6"/>
    <p:sldId id="266" r:id="rId7"/>
    <p:sldId id="278" r:id="rId8"/>
    <p:sldId id="280" r:id="rId9"/>
    <p:sldId id="258" r:id="rId10"/>
    <p:sldId id="279" r:id="rId11"/>
    <p:sldId id="287" r:id="rId12"/>
    <p:sldId id="288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F4EE00"/>
    <a:srgbClr val="00A44A"/>
    <a:srgbClr val="FFE2A7"/>
    <a:srgbClr val="FFFFCC"/>
    <a:srgbClr val="CC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Общий травматизм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0000">
                  <a:srgbClr val="00B0F0"/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6 мес.2017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445</c:v>
                </c:pt>
                <c:pt idx="1">
                  <c:v>326</c:v>
                </c:pt>
                <c:pt idx="2">
                  <c:v>275</c:v>
                </c:pt>
                <c:pt idx="3">
                  <c:v>228</c:v>
                </c:pt>
                <c:pt idx="4">
                  <c:v>200</c:v>
                </c:pt>
                <c:pt idx="5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50000">
                  <a:schemeClr val="bg2">
                    <a:lumMod val="25000"/>
                  </a:schemeClr>
                </a:gs>
                <a:gs pos="100000">
                  <a:schemeClr val="tx1"/>
                </a:gs>
              </a:gsLst>
              <a:lin ang="5400000" scaled="0"/>
            </a:gradFill>
          </c:spPr>
          <c:invertIfNegative val="0"/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6 мес.2017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51</c:v>
                </c:pt>
                <c:pt idx="1">
                  <c:v>42</c:v>
                </c:pt>
                <c:pt idx="2">
                  <c:v>34</c:v>
                </c:pt>
                <c:pt idx="3">
                  <c:v>26</c:v>
                </c:pt>
                <c:pt idx="4">
                  <c:v>18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3184"/>
        <c:axId val="8334720"/>
      </c:barChart>
      <c:catAx>
        <c:axId val="83331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334720"/>
        <c:crosses val="autoZero"/>
        <c:auto val="1"/>
        <c:lblAlgn val="ctr"/>
        <c:lblOffset val="100"/>
        <c:noMultiLvlLbl val="0"/>
      </c:catAx>
      <c:valAx>
        <c:axId val="833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</c:spPr>
        <c:crossAx val="833318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/>
      <c:overlay val="0"/>
      <c:spPr>
        <a:solidFill>
          <a:sysClr val="window" lastClr="FFFFFF"/>
        </a:solidFill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microsoft.com/office/2007/relationships/hdphoto" Target="../media/hdphoto2.wdp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901083"/>
            <a:ext cx="8244408" cy="1363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052736"/>
            <a:ext cx="8244408" cy="1440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606256" y="33436"/>
            <a:ext cx="85377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-88770" y="1392571"/>
            <a:ext cx="3038276" cy="2119831"/>
          </a:xfrm>
          <a:prstGeom prst="triangle">
            <a:avLst/>
          </a:prstGeom>
          <a:blipFill dpi="0" rotWithShape="1">
            <a:blip r:embed="rId2">
              <a:alphaModFix amt="86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1300388" y="1285495"/>
            <a:ext cx="2939248" cy="2061266"/>
          </a:xfrm>
          <a:prstGeom prst="flowChartMerge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381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-88770" y="4236452"/>
            <a:ext cx="1668021" cy="1104102"/>
          </a:xfrm>
          <a:prstGeom prst="flowChartMerge">
            <a:avLst/>
          </a:prstGeom>
          <a:blipFill dpi="0" rotWithShape="1">
            <a:blip r:embed="rId4">
              <a:alphaModFix amt="9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20849" y="1556792"/>
            <a:ext cx="1335971" cy="967703"/>
          </a:xfrm>
          <a:prstGeom prst="flowChartMerge">
            <a:avLst/>
          </a:prstGeom>
          <a:blipFill dpi="0" rotWithShape="1">
            <a:blip r:embed="rId5">
              <a:alphaModFix amt="86000"/>
            </a:blip>
            <a:srcRect/>
            <a:stretch>
              <a:fillRect/>
            </a:stretch>
          </a:blip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объединение 16"/>
          <p:cNvSpPr/>
          <p:nvPr/>
        </p:nvSpPr>
        <p:spPr>
          <a:xfrm>
            <a:off x="1210450" y="3508725"/>
            <a:ext cx="2833406" cy="1915905"/>
          </a:xfrm>
          <a:prstGeom prst="flowChartMerge">
            <a:avLst/>
          </a:prstGeom>
          <a:blipFill dpi="0" rotWithShape="1">
            <a:blip r:embed="rId6">
              <a:alphaModFix amt="87000"/>
            </a:blip>
            <a:srcRect/>
            <a:stretch>
              <a:fillRect/>
            </a:stretch>
          </a:blip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102847" y="1591507"/>
            <a:ext cx="6041153" cy="231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руководителя Сибирского управления Ростехнадзора</a:t>
            </a:r>
          </a:p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Тихоновича</a:t>
            </a:r>
          </a:p>
        </p:txBody>
      </p:sp>
      <p:sp>
        <p:nvSpPr>
          <p:cNvPr id="19" name="Блок-схема: извлечение 18"/>
          <p:cNvSpPr/>
          <p:nvPr/>
        </p:nvSpPr>
        <p:spPr>
          <a:xfrm>
            <a:off x="5453511" y="5733255"/>
            <a:ext cx="1638770" cy="956797"/>
          </a:xfrm>
          <a:prstGeom prst="flowChartExtract">
            <a:avLst/>
          </a:prstGeom>
          <a:blipFill dpi="0" rotWithShape="1">
            <a:blip r:embed="rId7">
              <a:alphaModFix amt="76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звлечение 19"/>
          <p:cNvSpPr/>
          <p:nvPr/>
        </p:nvSpPr>
        <p:spPr>
          <a:xfrm>
            <a:off x="2551305" y="3916063"/>
            <a:ext cx="2341532" cy="1508568"/>
          </a:xfrm>
          <a:prstGeom prst="flowChartExtract">
            <a:avLst/>
          </a:prstGeom>
          <a:blipFill>
            <a:blip r:embed="rId8"/>
            <a:stretch>
              <a:fillRect/>
            </a:stretch>
          </a:blip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0" y="4267419"/>
            <a:ext cx="2085902" cy="2590581"/>
          </a:xfrm>
          <a:prstGeom prst="rtTriangle">
            <a:avLst/>
          </a:prstGeom>
          <a:blipFill>
            <a:blip r:embed="rId9"/>
            <a:stretch>
              <a:fillRect/>
            </a:stretch>
          </a:blip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объединение 22"/>
          <p:cNvSpPr/>
          <p:nvPr/>
        </p:nvSpPr>
        <p:spPr>
          <a:xfrm>
            <a:off x="2840352" y="5370511"/>
            <a:ext cx="2052485" cy="1331170"/>
          </a:xfrm>
          <a:prstGeom prst="flowChartMerge">
            <a:avLst/>
          </a:prstGeom>
          <a:blipFill>
            <a:blip r:embed="rId10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извлечение 23"/>
          <p:cNvSpPr/>
          <p:nvPr/>
        </p:nvSpPr>
        <p:spPr>
          <a:xfrm>
            <a:off x="685828" y="4050557"/>
            <a:ext cx="1865477" cy="1289997"/>
          </a:xfrm>
          <a:prstGeom prst="flowChartExtract">
            <a:avLst/>
          </a:prstGeom>
          <a:blipFill>
            <a:blip r:embed="rId11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объединение 24"/>
          <p:cNvSpPr/>
          <p:nvPr/>
        </p:nvSpPr>
        <p:spPr>
          <a:xfrm>
            <a:off x="818376" y="5377880"/>
            <a:ext cx="2276937" cy="1422948"/>
          </a:xfrm>
          <a:prstGeom prst="flowChartMerge">
            <a:avLst/>
          </a:prstGeom>
          <a:blipFill>
            <a:blip r:embed="rId12"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объединение 25"/>
          <p:cNvSpPr/>
          <p:nvPr/>
        </p:nvSpPr>
        <p:spPr>
          <a:xfrm>
            <a:off x="3635896" y="3905110"/>
            <a:ext cx="1648445" cy="1095694"/>
          </a:xfrm>
          <a:prstGeom prst="flowChartMerge">
            <a:avLst/>
          </a:prstGeom>
          <a:blipFill>
            <a:blip r:embed="rId13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>
            <a:off x="1956845" y="5408540"/>
            <a:ext cx="1985322" cy="1376531"/>
          </a:xfrm>
          <a:prstGeom prst="flowChartExtract">
            <a:avLst/>
          </a:prstGeom>
          <a:blipFill>
            <a:blip r:embed="rId14"/>
            <a:stretch>
              <a:fillRect/>
            </a:stretch>
          </a:blip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извлечение 36"/>
          <p:cNvSpPr/>
          <p:nvPr/>
        </p:nvSpPr>
        <p:spPr>
          <a:xfrm>
            <a:off x="3802630" y="5496630"/>
            <a:ext cx="1849489" cy="1200349"/>
          </a:xfrm>
          <a:prstGeom prst="flowChartExtract">
            <a:avLst/>
          </a:prstGeom>
          <a:blipFill>
            <a:blip r:embed="rId15"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6660232" y="6063156"/>
            <a:ext cx="2534572" cy="8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45720" rIns="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Кемерово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01.09.2017 г.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99591" y="757335"/>
            <a:ext cx="8244408" cy="1363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рапеция 28"/>
          <p:cNvSpPr/>
          <p:nvPr/>
        </p:nvSpPr>
        <p:spPr>
          <a:xfrm>
            <a:off x="-50981" y="3508725"/>
            <a:ext cx="1835696" cy="758694"/>
          </a:xfrm>
          <a:prstGeom prst="trapezoid">
            <a:avLst>
              <a:gd name="adj" fmla="val 74224"/>
            </a:avLst>
          </a:prstGeom>
          <a:blipFill dpi="0" rotWithShape="1">
            <a:blip r:embed="rId16">
              <a:alphaModFix amt="88000"/>
            </a:blip>
            <a:srcRect/>
            <a:stretch>
              <a:fillRect/>
            </a:stretch>
          </a:blip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объединение 40"/>
          <p:cNvSpPr/>
          <p:nvPr/>
        </p:nvSpPr>
        <p:spPr>
          <a:xfrm>
            <a:off x="4748730" y="5601285"/>
            <a:ext cx="1648445" cy="1095694"/>
          </a:xfrm>
          <a:prstGeom prst="flowChartMerge">
            <a:avLst/>
          </a:prstGeom>
          <a:blipFill dpi="0" rotWithShape="1">
            <a:blip r:embed="rId17">
              <a:alphaModFix amt="71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" y="1511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68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86833" y="6451375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derksenod\Desktop\IMG_538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0" r="6280"/>
          <a:stretch>
            <a:fillRect/>
          </a:stretch>
        </p:blipFill>
        <p:spPr bwMode="auto">
          <a:xfrm>
            <a:off x="4355976" y="3068960"/>
            <a:ext cx="4323504" cy="32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rksenod\Desktop\IMG_5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7" y="188641"/>
            <a:ext cx="3170417" cy="2112506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erksenod\Desktop\IMG_54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1545"/>
            <a:ext cx="3026401" cy="2016545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\\192.168.20.1\для обмена\Об управлении\Коллегия Новосибирск 2013\фото\фото2\DSC_97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74765"/>
            <a:ext cx="3203848" cy="2138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88641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</a:t>
            </a:r>
            <a:r>
              <a:rPr lang="ru-RU" dirty="0" smtClean="0"/>
              <a:t>осуществляет </a:t>
            </a:r>
            <a:r>
              <a:rPr lang="ru-RU" dirty="0"/>
              <a:t>свою работу в тесном контакте с администрациями субъектов Российской Федерации, городов и муниципальных образований, главными Федеральными  инспекторами, краевыми, областным и городскими штабами по делам ГО и ЧС, государственной инспекцией труда, управлениями ФСБ и МВД, средствами массовой информации и т.д. </a:t>
            </a:r>
          </a:p>
        </p:txBody>
      </p:sp>
    </p:spTree>
    <p:extLst>
      <p:ext uri="{BB962C8B-B14F-4D97-AF65-F5344CB8AC3E}">
        <p14:creationId xmlns:p14="http://schemas.microsoft.com/office/powerpoint/2010/main" val="3286207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14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Внедрение риск-ориентированного подхода </a:t>
            </a:r>
            <a:endParaRPr lang="ru-RU" sz="2400" dirty="0"/>
          </a:p>
          <a:p>
            <a:pPr algn="ctr"/>
            <a:r>
              <a:rPr lang="ru-RU" sz="2400" b="1" dirty="0"/>
              <a:t>к организации надзорной деятельности</a:t>
            </a:r>
            <a:endParaRPr lang="ru-RU" sz="2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9626" y="3229768"/>
            <a:ext cx="4536504" cy="82915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89611" tIns="44806" rIns="89611" bIns="44806">
            <a:spAutoFit/>
          </a:bodyPr>
          <a:lstStyle>
            <a:lvl1pPr defTabSz="8953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диспетчерско-аналитический центр</a:t>
            </a:r>
            <a:endParaRPr lang="ru-RU" altLang="ru-RU" sz="2400" b="1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3132348" cy="208823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63" y="4622803"/>
            <a:ext cx="3132736" cy="208849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951567" y="6451375"/>
            <a:ext cx="9428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229767"/>
            <a:ext cx="1614189" cy="82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3568" y="1124744"/>
            <a:ext cx="8240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определяется  метод организации и осуществления государственного контроля (</a:t>
            </a:r>
            <a:r>
              <a:rPr lang="ru-RU" b="1" dirty="0" smtClean="0"/>
              <a:t>надзора);</a:t>
            </a:r>
          </a:p>
          <a:p>
            <a:endParaRPr lang="ru-RU" b="1" dirty="0" smtClean="0"/>
          </a:p>
          <a:p>
            <a:r>
              <a:rPr lang="ru-RU" b="1" dirty="0" smtClean="0"/>
              <a:t>выбирается </a:t>
            </a:r>
            <a:r>
              <a:rPr lang="ru-RU" b="1" dirty="0"/>
              <a:t>интенсивность (форма, продолжительность, периодичность) проведения мероприятий по контролю в зависимости от класса опасности опасных производственных </a:t>
            </a:r>
            <a:r>
              <a:rPr lang="ru-RU" b="1" dirty="0" smtClean="0"/>
              <a:t>объектов</a:t>
            </a:r>
            <a:r>
              <a:rPr lang="ru-RU" b="1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58918"/>
            <a:ext cx="3132348" cy="208823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3076" name="Picture 4" descr="C:\Users\derksenod\Desktop\РАЗНОЕ\по диаграммам\фоны\234813_14117608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" y="1107232"/>
            <a:ext cx="704656" cy="7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derksenod\Desktop\РАЗНОЕ\по диаграммам\фоны\234813_14117608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905"/>
            <a:ext cx="704656" cy="7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3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2277836"/>
            <a:ext cx="5984875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60704"/>
            <a:ext cx="1316775" cy="14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/>
          </p:cNvSpPr>
          <p:nvPr/>
        </p:nvSpPr>
        <p:spPr bwMode="auto">
          <a:xfrm>
            <a:off x="324216" y="188640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</p:spTree>
    <p:extLst>
      <p:ext uri="{BB962C8B-B14F-4D97-AF65-F5344CB8AC3E}">
        <p14:creationId xmlns:p14="http://schemas.microsoft.com/office/powerpoint/2010/main" val="114763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erksenod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56376" y="6535216"/>
            <a:ext cx="1106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 </a:t>
            </a:r>
          </a:p>
        </p:txBody>
      </p:sp>
    </p:spTree>
    <p:extLst>
      <p:ext uri="{BB962C8B-B14F-4D97-AF65-F5344CB8AC3E}">
        <p14:creationId xmlns:p14="http://schemas.microsoft.com/office/powerpoint/2010/main" val="40090223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erksenod\Desktop\Безымянны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4368" y="6463208"/>
            <a:ext cx="1106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572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rksenod\Desktop\Подготовка к публичному мероприятию 2\10. Доклад Мироненко\СФ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39270"/>
            <a:ext cx="9248635" cy="46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10420"/>
            <a:ext cx="56166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Ростехнадзора осуществляет государственный надзор: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промышленной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надзор; 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безопасности гидротехнических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сооружений;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надзор и надзор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деятельностью саморегулируемых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Томской, Омской и Новосибирской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и Республики Алтай </a:t>
            </a:r>
          </a:p>
        </p:txBody>
      </p:sp>
      <p:pic>
        <p:nvPicPr>
          <p:cNvPr id="5" name="Picture 4" descr="C:\Users\derksenod\Desktop\РАЗНОЕ\по диаграммам\фоны\30546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" y="1829541"/>
            <a:ext cx="425330" cy="4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rksenod\Desktop\РАЗНОЕ\по диаграммам\фоны\30546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" y="2324634"/>
            <a:ext cx="425330" cy="4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erksenod\Desktop\РАЗНОЕ\по диаграммам\фоны\30546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2" y="2925497"/>
            <a:ext cx="425330" cy="4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erksenod\Desktop\РАЗНОЕ\по диаграммам\фоны\30546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1" y="3573016"/>
            <a:ext cx="425330" cy="4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969200" y="6451375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51"/>
            <a:ext cx="1276937" cy="144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802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rksenod\Desktop\РАЗНОЕ\по диаграммам\фоны\shutterstock_97133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6585"/>
            <a:ext cx="9137123" cy="6091415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7113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Основная цель проверок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- </a:t>
            </a:r>
            <a:r>
              <a:rPr lang="ru-RU" sz="3200" dirty="0">
                <a:latin typeface="Arial Black" panose="020B0A04020102020204" pitchFamily="34" charset="0"/>
              </a:rPr>
              <a:t>обеспечение </a:t>
            </a:r>
            <a:r>
              <a:rPr lang="ru-RU" sz="3200" dirty="0" smtClean="0">
                <a:latin typeface="Arial Black" panose="020B0A04020102020204" pitchFamily="34" charset="0"/>
              </a:rPr>
              <a:t>безопасности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471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969200" y="6451375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14" y="2467904"/>
            <a:ext cx="2128118" cy="240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7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877" y="11663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аварийности и травматизма на предприятиях, поднадзорных Сибирскому управлению Ростехнадзора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7969200" y="6451375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497181"/>
              </p:ext>
            </p:extLst>
          </p:nvPr>
        </p:nvGraphicFramePr>
        <p:xfrm>
          <a:off x="513549" y="1772816"/>
          <a:ext cx="8229599" cy="445008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12700" sx="101000" sy="101000" algn="l" rotWithShape="0">
                    <a:schemeClr val="tx1">
                      <a:alpha val="40000"/>
                    </a:schemeClr>
                  </a:outerShdw>
                </a:effectLst>
              </a:tblPr>
              <a:tblGrid>
                <a:gridCol w="461462"/>
                <a:gridCol w="4359252"/>
                <a:gridCol w="1136295"/>
                <a:gridCol w="1136295"/>
                <a:gridCol w="1136295"/>
              </a:tblGrid>
              <a:tr h="430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</a:p>
                  </a:txBody>
                  <a:tcPr marL="60483" marR="60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 мес. 2017</a:t>
                      </a:r>
                    </a:p>
                  </a:txBody>
                  <a:tcPr marL="60483" marR="60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 мес. 2016</a:t>
                      </a:r>
                    </a:p>
                  </a:txBody>
                  <a:tcPr marL="60483" marR="60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±</a:t>
                      </a:r>
                    </a:p>
                  </a:txBody>
                  <a:tcPr marL="60483" marR="60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Общий травматизм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- 17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Смертельный травматизм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+ 1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 угольной отрасли, общий травматизм,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 смертельный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+ 1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Общий травматизм на подземных работах,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в том числе смертельный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± 0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аварий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- 7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пострадавших в авариях,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+ 1 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 смертельно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аварий в угольной отрасли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- 4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пострадавших в авариях в угольной отрасли,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 смертельно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</a:p>
                  </a:txBody>
                  <a:tcPr marL="60483" marR="60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583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травматизма на объектах, поднадзорных Сибирскому управлению Ростехнадзора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2012-6 мес. 2017 г.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518841"/>
              </p:ext>
            </p:extLst>
          </p:nvPr>
        </p:nvGraphicFramePr>
        <p:xfrm>
          <a:off x="395536" y="1388969"/>
          <a:ext cx="8280920" cy="434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7969200" y="6451375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6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derksenod\Desktop\Подготовка к публичному мероприятию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67" y="4638544"/>
            <a:ext cx="3048000" cy="2033587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rksenod\Desktop\Подготовка к публичному мероприятию 2\9. Презентация Управления\Для создания презентации\2c74a082b75a7a509b1cd3819c2183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060848"/>
            <a:ext cx="3573038" cy="2382025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07095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управлению Ростехнадзора поднадзорно: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3893  организации, осуществляющие деятельность в области промышленной безопасности, эксплуатирующих 10152 опасных производственных объекта:</a:t>
            </a:r>
          </a:p>
          <a:p>
            <a:r>
              <a:rPr lang="ru-RU" b="1" dirty="0"/>
              <a:t>Ι класса опасности – 203;</a:t>
            </a:r>
          </a:p>
          <a:p>
            <a:r>
              <a:rPr lang="ru-RU" b="1" dirty="0"/>
              <a:t>ΙΙ класса опасности – 648;</a:t>
            </a:r>
          </a:p>
          <a:p>
            <a:r>
              <a:rPr lang="ru-RU" b="1" dirty="0"/>
              <a:t>ΙΙΙ класса опасности – 4811;</a:t>
            </a:r>
          </a:p>
          <a:p>
            <a:r>
              <a:rPr lang="ru-RU" b="1" dirty="0"/>
              <a:t>ΙV класса опасности – 4490.</a:t>
            </a:r>
          </a:p>
        </p:txBody>
      </p:sp>
      <p:pic>
        <p:nvPicPr>
          <p:cNvPr id="6146" name="Picture 2" descr="C:\Users\derksenod\Desktop\РАЗНОЕ\по диаграммам\фоны\1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4639"/>
            <a:ext cx="4032448" cy="3127492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rksenod\Desktop\Подготовка к публичному мероприятию 2\9. Презентация Управления\Для создания презентации\Красивые фото от 23.08.2017\Куст №70 (Фонд скважин Северного месторождения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76" y="3300085"/>
            <a:ext cx="2330471" cy="155404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172400" y="6451375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7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1399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надзорной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Ростехнадзора за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2017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86833" y="6451375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50913"/>
              </p:ext>
            </p:extLst>
          </p:nvPr>
        </p:nvGraphicFramePr>
        <p:xfrm>
          <a:off x="125759" y="908720"/>
          <a:ext cx="8874225" cy="5386786"/>
        </p:xfrm>
        <a:graphic>
          <a:graphicData uri="http://schemas.openxmlformats.org/drawingml/2006/table">
            <a:tbl>
              <a:tblPr/>
              <a:tblGrid>
                <a:gridCol w="341785"/>
                <a:gridCol w="2088231"/>
                <a:gridCol w="1080120"/>
                <a:gridCol w="864096"/>
                <a:gridCol w="1224136"/>
                <a:gridCol w="1080120"/>
                <a:gridCol w="720080"/>
                <a:gridCol w="720080"/>
                <a:gridCol w="755577"/>
              </a:tblGrid>
              <a:tr h="614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энергонадзор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гидротехнические сооружения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строительный надзор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надзор за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ТРЭП (лифты)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Количество проверок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4799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6846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12329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плановых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211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284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внеплановых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1170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6562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8265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в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режиме постоянного 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государственного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контроля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3418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3456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Количество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28081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25316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1455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712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56078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Количество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4880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1626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6728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административное 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приостановление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деятельности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предупреждение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количество 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административных штрафов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4376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1498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6071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Сумма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наложенных административных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штрафов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(тыс. рублей)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200003,2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10245,2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1453,0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12531,0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224248,9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Сумма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взысканных административных штрафов (тыс. рублей)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111594,3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6411,2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280,0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10276,0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128576,5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97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2439</TotalTime>
  <Words>583</Words>
  <Application>Microsoft Office PowerPoint</Application>
  <PresentationFormat>Экран (4:3)</PresentationFormat>
  <Paragraphs>234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Kilter</vt:lpstr>
      <vt:lpstr>Доклад  Заместителя руководителя Сибирского управления Ростехнадзора Мироненко Александра Тихоновича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Сибирскому управлению Ростехнадзора поднадзорно: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139</cp:revision>
  <cp:lastPrinted>2017-08-30T09:52:10Z</cp:lastPrinted>
  <dcterms:created xsi:type="dcterms:W3CDTF">2017-03-06T07:11:06Z</dcterms:created>
  <dcterms:modified xsi:type="dcterms:W3CDTF">2017-08-30T10:16:15Z</dcterms:modified>
</cp:coreProperties>
</file>