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8" r:id="rId5"/>
    <p:sldId id="259" r:id="rId6"/>
    <p:sldId id="261" r:id="rId7"/>
    <p:sldId id="260" r:id="rId8"/>
    <p:sldId id="275" r:id="rId9"/>
    <p:sldId id="269" r:id="rId10"/>
    <p:sldId id="273" r:id="rId11"/>
    <p:sldId id="271" r:id="rId12"/>
    <p:sldId id="270" r:id="rId13"/>
    <p:sldId id="272" r:id="rId14"/>
    <p:sldId id="265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1AE2AC-89DE-4923-A9BA-D4BDBB9541F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«Практика реализации полномочий Сибирского управления Ростехнадзора, предусмотренных законодательством и нормативно правовыми актами Российской Федерации по контролю за соблюдением требований при эксплуатации объектов газового комплекса»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0354"/>
            <a:ext cx="8532440" cy="27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4926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Границы охранной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Зуев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0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Примеры нарушения охранных зон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8" y="1340768"/>
            <a:ext cx="832071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95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20688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96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35516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48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63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Производство работ и основной состав исполнительной документации по проектированию, строительству и реконструкции газораспределительных систем регламентируется СНиП 42-01-2002. Приведенный перечень исполнительной документации является примерным и сделан под типовой проект наружного газопровода.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617976"/>
              </p:ext>
            </p:extLst>
          </p:nvPr>
        </p:nvGraphicFramePr>
        <p:xfrm>
          <a:off x="467544" y="1988844"/>
          <a:ext cx="8568952" cy="4680515"/>
        </p:xfrm>
        <a:graphic>
          <a:graphicData uri="http://schemas.openxmlformats.org/drawingml/2006/table">
            <a:tbl>
              <a:tblPr/>
              <a:tblGrid>
                <a:gridCol w="345765"/>
                <a:gridCol w="8223187"/>
              </a:tblGrid>
              <a:tr h="5200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Журналы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Общий журнал работ (форма РД-11-05-2007);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Журнал сварочных работ;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Журнал антикоррозионной защиты;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Журнал входного контроля качества;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Исполнительные схемы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01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Расположение сетей наружного газопровода в плане;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Продольный профиль газопровода;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41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3.  Акты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освидетельствования скрытых  работ: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котлованов под опоры газопровода;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оснований под фундаменты газопровода;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опор газопровода;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Бетонирование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фундаментов опор газопровода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Монтаж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кронштейнов наружного газопровода по фасаду здания;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Антикоррозионная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обработка сварных швов крепления кронштейнов наружного газопровода;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поверхности надземного газопровода под покраску;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Грунтовка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поверхности надземного газопровода на два раза;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Покраска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поверхности надземного газопровода на два раза;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траншей под газопровод;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основания под трубу подземного газопровода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Прокладка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трубы подземного газопровода;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защитного футляра газопровода;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Герметизация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защитного футляра газопровода;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защитного слоя подземного газопровода, укладка сигнальной ленты;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Обратная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засыпка траншей подземного газопровода с послойным уплотнением;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Армирование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фундамента под газорегуляторный пункт;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Бетонирование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фундамента под газорегуляторный пункт;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Монтаж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газорегуляторного пункта;</a:t>
            </a:r>
          </a:p>
          <a:p>
            <a:pPr lvl="0">
              <a:buClr>
                <a:srgbClr val="0BD0D9"/>
              </a:buClr>
            </a:pPr>
            <a:r>
              <a:rPr lang="ru-RU" sz="5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Изоляция стального газопровода;</a:t>
            </a:r>
          </a:p>
          <a:p>
            <a:pPr lvl="0">
              <a:buClr>
                <a:srgbClr val="0BD0D9"/>
              </a:buClr>
            </a:pPr>
            <a:r>
              <a:rPr lang="ru-RU" sz="5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Устройство заземления;	</a:t>
            </a:r>
          </a:p>
          <a:p>
            <a:pPr lvl="0">
              <a:buClr>
                <a:srgbClr val="0BD0D9"/>
              </a:buClr>
            </a:pPr>
            <a:r>
              <a:rPr lang="ru-RU" sz="5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5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молниезащиты</a:t>
            </a:r>
            <a:r>
              <a:rPr lang="ru-RU" sz="5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	</a:t>
            </a:r>
          </a:p>
          <a:p>
            <a:pPr lvl="0">
              <a:buClr>
                <a:srgbClr val="0BD0D9"/>
              </a:buClr>
            </a:pPr>
            <a:r>
              <a:rPr lang="ru-RU" sz="5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заземляющего устройства;</a:t>
            </a:r>
          </a:p>
          <a:p>
            <a:pPr marL="0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79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4. Акты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испытаний и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приемки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Акт приемки законченного строительством объекта газораспределительной системы;  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Акт испытания газопровода на герметичность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Акт продувки газопровода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Протоколы механических испытаний сварных стыков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Протоколы УЗК сварных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стыков;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5.Строительный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паспорт наружного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газопровода</a:t>
            </a:r>
          </a:p>
          <a:p>
            <a:pPr marL="0" indent="0"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6.Удостоверения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и протоколы аттестации сварщиков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7.Сертификаты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заводов-изготовителей (их копии, извлечения из них, заверенные лицом, ответственным за строительство объекта) на трубы, фасонные части, сварочные и изоляционные материалы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8.Технические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паспорта заводов-изготовителей (заготовительных мастерских) или их копии на оборудование, узлы, соединительные детали, изоляционные покрытия, изолирующие фланцы, арматуру, а также другие документы, удостоверяющие качество оборудования (изделий); паспорта на бетон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9.Инструкции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заводов-изготовителей по эксплуатации газового оборудования и приборов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10.Комплект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рабочих чертежей на строительство предъявляемого к приемке объекта, разработанных проектными организациями, с надписями о соответствии выполненных в натуре работ этим чертежам или внесенным в них изменениям, сделанными лицами, ответственными за производство строительно-монтажных работ, согласованными с авторами проекта. 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Территориальное распределение ОПО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758868"/>
              </p:ext>
            </p:extLst>
          </p:nvPr>
        </p:nvGraphicFramePr>
        <p:xfrm>
          <a:off x="467544" y="1484783"/>
          <a:ext cx="8208911" cy="4680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931"/>
                <a:gridCol w="1725212"/>
                <a:gridCol w="1156525"/>
                <a:gridCol w="1154859"/>
                <a:gridCol w="1154859"/>
                <a:gridCol w="1156525"/>
              </a:tblGrid>
              <a:tr h="187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Территориальные подразделения отдела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ОПО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 класс опасности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II класс опасности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III класс опасности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IV класс опасности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39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Новосибирск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Томск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Омск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Кемерово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Алтай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5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8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Показатели надзорной деятельности за 9 месяцев 2017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R="63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pc="-5" dirty="0">
                <a:latin typeface="Times New Roman"/>
                <a:ea typeface="Times New Roman"/>
                <a:cs typeface="Times New Roman"/>
              </a:rPr>
              <a:t>За 9 месяцев 2017 года проведено </a:t>
            </a:r>
            <a:r>
              <a:rPr lang="ru-RU" u="sng" spc="-5" dirty="0">
                <a:latin typeface="Times New Roman"/>
                <a:ea typeface="Times New Roman"/>
                <a:cs typeface="Times New Roman"/>
              </a:rPr>
              <a:t>749</a:t>
            </a:r>
            <a:r>
              <a:rPr lang="ru-RU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проверок предприятий, организаций и индивидуальных предпринимателей, эксплуати</a:t>
            </a:r>
            <a:r>
              <a:rPr lang="ru-RU" spc="-5" dirty="0">
                <a:latin typeface="Times New Roman"/>
                <a:ea typeface="Times New Roman"/>
                <a:cs typeface="Times New Roman"/>
              </a:rPr>
              <a:t>рующих опасные производственные объекты (системы газораспределения и </a:t>
            </a:r>
            <a:r>
              <a:rPr lang="ru-RU" spc="-5" dirty="0" err="1">
                <a:latin typeface="Times New Roman"/>
                <a:ea typeface="Times New Roman"/>
                <a:cs typeface="Times New Roman"/>
              </a:rPr>
              <a:t>газопо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требления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газопроводы, газорегуляторные пункты и установки, газоиспользующие установки, автомобильные газозаправочные станции СУГ, групповые резервуарные установки СУГ и т.п.), из них: </a:t>
            </a:r>
            <a:r>
              <a:rPr lang="ru-RU" b="1" u="sng" dirty="0">
                <a:latin typeface="Times New Roman"/>
                <a:ea typeface="Times New Roman"/>
                <a:cs typeface="Times New Roman"/>
              </a:rPr>
              <a:t>60</a:t>
            </a:r>
            <a:r>
              <a:rPr lang="ru-RU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плановых и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u="sng" dirty="0">
                <a:latin typeface="Times New Roman"/>
                <a:ea typeface="Times New Roman"/>
                <a:cs typeface="Times New Roman"/>
              </a:rPr>
              <a:t> 686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внеплановых </a:t>
            </a:r>
            <a:endParaRPr lang="ru-RU" sz="2400" dirty="0">
              <a:ea typeface="Calibri"/>
              <a:cs typeface="Times New Roman"/>
            </a:endParaRPr>
          </a:p>
          <a:p>
            <a:pPr marR="63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pc="-5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ходе проведенных проверок выявлено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981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нарушение требований ФЗ, Правил </a:t>
            </a:r>
            <a:r>
              <a:rPr lang="ru-RU" spc="-5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pc="-5" dirty="0" smtClean="0">
                <a:latin typeface="Times New Roman"/>
                <a:ea typeface="Times New Roman"/>
                <a:cs typeface="Times New Roman"/>
              </a:rPr>
              <a:t>Норм.</a:t>
            </a:r>
            <a:endParaRPr lang="ru-RU" sz="2400" dirty="0" smtClean="0">
              <a:ea typeface="Calibri"/>
              <a:cs typeface="Times New Roman"/>
            </a:endParaRPr>
          </a:p>
          <a:p>
            <a:pPr marR="19558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42900" algn="l"/>
                <a:tab pos="62865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 результатам проведенных проверок за 9 месяцев </a:t>
            </a:r>
            <a:r>
              <a:rPr lang="ru-RU" spc="-5" dirty="0" smtClean="0">
                <a:latin typeface="Times New Roman"/>
                <a:ea typeface="Times New Roman"/>
                <a:cs typeface="Times New Roman"/>
              </a:rPr>
              <a:t>2017 года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 smtClean="0">
              <a:ea typeface="Calibri"/>
              <a:cs typeface="Times New Roman"/>
            </a:endParaRPr>
          </a:p>
          <a:p>
            <a:pPr marR="195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назначено административных наказаний – 248, в том числе:</a:t>
            </a:r>
            <a:endParaRPr lang="ru-RU" sz="2400" dirty="0">
              <a:ea typeface="Calibri"/>
              <a:cs typeface="Times New Roman"/>
            </a:endParaRPr>
          </a:p>
          <a:p>
            <a:pPr marR="195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административное приостановление деятельности – 28;</a:t>
            </a:r>
            <a:endParaRPr lang="ru-RU" sz="2400" dirty="0">
              <a:ea typeface="Calibri"/>
              <a:cs typeface="Times New Roman"/>
            </a:endParaRPr>
          </a:p>
          <a:p>
            <a:pPr marR="195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штрафов – 163</a:t>
            </a:r>
            <a:endParaRPr lang="ru-RU" sz="2400" dirty="0">
              <a:ea typeface="Calibri"/>
              <a:cs typeface="Times New Roman"/>
            </a:endParaRPr>
          </a:p>
          <a:p>
            <a:pPr marR="195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Общая сумма наложенных штрафов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20 881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тыс. руб.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900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/>
                <a:ea typeface="Calibri"/>
              </a:rPr>
              <a:t>Наиболее </a:t>
            </a:r>
            <a:r>
              <a:rPr lang="ru-RU" sz="2800" dirty="0">
                <a:latin typeface="Times New Roman"/>
                <a:ea typeface="Calibri"/>
              </a:rPr>
              <a:t>часто </a:t>
            </a:r>
            <a:r>
              <a:rPr lang="ru-RU" sz="2800" dirty="0" smtClean="0">
                <a:latin typeface="Times New Roman"/>
                <a:ea typeface="Calibri"/>
              </a:rPr>
              <a:t>выявляемые нарушения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55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</a:rPr>
              <a:t>не </a:t>
            </a:r>
            <a:r>
              <a:rPr lang="ru-RU" sz="2800" dirty="0">
                <a:latin typeface="Times New Roman"/>
              </a:rPr>
              <a:t>проведение мероприятий, направленных на продление срока службы оборудования;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</a:rPr>
              <a:t>не </a:t>
            </a:r>
            <a:r>
              <a:rPr lang="ru-RU" sz="2800" dirty="0">
                <a:latin typeface="Times New Roman"/>
              </a:rPr>
              <a:t>соблюдение ограничений установленных для охранных зон газопроводов (устройство свалок, проведение земляных работ без согласования собственниками); 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</a:rPr>
              <a:t>ведение </a:t>
            </a:r>
            <a:r>
              <a:rPr lang="ru-RU" sz="2800" dirty="0">
                <a:latin typeface="Times New Roman"/>
              </a:rPr>
              <a:t>эксплуатационной документации не в полном объеме;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</a:rPr>
              <a:t>эксплуатация </a:t>
            </a:r>
            <a:r>
              <a:rPr lang="ru-RU" sz="2800" dirty="0">
                <a:latin typeface="Times New Roman"/>
              </a:rPr>
              <a:t>не принятого в установленном порядке оборудования и газопроводов;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</a:rPr>
              <a:t>не </a:t>
            </a:r>
            <a:r>
              <a:rPr lang="ru-RU" sz="2800" dirty="0">
                <a:latin typeface="Times New Roman"/>
              </a:rPr>
              <a:t>представление в срок до 01 апреля  в соответствии со ст. 11 Федерального закона «О промышленной безопасности опасных производственных объектов» отчета об организации и осуществлении производственного </a:t>
            </a:r>
            <a:r>
              <a:rPr lang="ru-RU" sz="2800" dirty="0" smtClean="0">
                <a:latin typeface="Times New Roman"/>
              </a:rPr>
              <a:t>контроля</a:t>
            </a:r>
            <a:r>
              <a:rPr lang="en-US" sz="2800" dirty="0" smtClean="0">
                <a:latin typeface="Times New Roman"/>
              </a:rPr>
              <a:t>;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</a:rPr>
              <a:t> эксплуатация </a:t>
            </a:r>
            <a:r>
              <a:rPr lang="ru-RU" sz="2800" dirty="0">
                <a:latin typeface="Times New Roman"/>
              </a:rPr>
              <a:t>опасного производственного объекта без специального разрешения - лицензии на эксплуатацию взрывопожароопасного </a:t>
            </a:r>
            <a:r>
              <a:rPr lang="ru-RU" sz="2800" dirty="0" smtClean="0">
                <a:latin typeface="Times New Roman"/>
              </a:rPr>
              <a:t>и </a:t>
            </a:r>
            <a:r>
              <a:rPr lang="ru-RU" sz="2800" smtClean="0">
                <a:latin typeface="Times New Roman"/>
              </a:rPr>
              <a:t>химически опасного производственного </a:t>
            </a:r>
            <a:r>
              <a:rPr lang="ru-RU" sz="2800" dirty="0">
                <a:latin typeface="Times New Roman"/>
              </a:rPr>
              <a:t>объекта 1,2,3 </a:t>
            </a:r>
            <a:r>
              <a:rPr lang="ru-RU" sz="2800" dirty="0" smtClean="0">
                <a:latin typeface="Times New Roman"/>
              </a:rPr>
              <a:t>класса</a:t>
            </a:r>
            <a:r>
              <a:rPr lang="en-US" sz="2800" dirty="0" smtClean="0">
                <a:latin typeface="Times New Roman"/>
              </a:rPr>
              <a:t>;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</a:rPr>
              <a:t> отсутствие </a:t>
            </a:r>
            <a:r>
              <a:rPr lang="ru-RU" sz="2800" dirty="0">
                <a:latin typeface="Times New Roman"/>
              </a:rPr>
              <a:t>предусмотренных требованиями ст. 15 Федерального закона «О промышленной безопасности опасных производственных объектов» договоров обязательного  страхования гражданской ответственности за причинение вреда в результате аварии или инцидента третьим лицам.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57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АГЗС г. Новоалтайск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988840"/>
            <a:ext cx="6076590" cy="3960440"/>
          </a:xfrm>
        </p:spPr>
      </p:pic>
    </p:spTree>
    <p:extLst>
      <p:ext uri="{BB962C8B-B14F-4D97-AF65-F5344CB8AC3E}">
        <p14:creationId xmlns:p14="http://schemas.microsoft.com/office/powerpoint/2010/main" val="39812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Летнее кафе после пожара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90" y="1935163"/>
            <a:ext cx="6042819" cy="4389437"/>
          </a:xfrm>
        </p:spPr>
      </p:pic>
    </p:spTree>
    <p:extLst>
      <p:ext uri="{BB962C8B-B14F-4D97-AF65-F5344CB8AC3E}">
        <p14:creationId xmlns:p14="http://schemas.microsoft.com/office/powerpoint/2010/main" val="35846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Наезд автомобиля на крановый узел г. Барнаул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26" y="1935163"/>
            <a:ext cx="6120347" cy="4389437"/>
          </a:xfrm>
        </p:spPr>
      </p:pic>
    </p:spTree>
    <p:extLst>
      <p:ext uri="{BB962C8B-B14F-4D97-AF65-F5344CB8AC3E}">
        <p14:creationId xmlns:p14="http://schemas.microsoft.com/office/powerpoint/2010/main" val="1857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/>
          <a:lstStyle/>
          <a:p>
            <a:r>
              <a:rPr lang="ru-RU" sz="2800" dirty="0">
                <a:solidFill>
                  <a:srgbClr val="04617B"/>
                </a:solidFill>
              </a:rPr>
              <a:t>Наезд автомобиля на крановый узел г. Барнаул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Зуев\AppData\Local\Microsoft\Windows\Temporary Internet Files\Content.Outlook\J3F9M6OS\IMG-20170717-WA001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50405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1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spc="-5" dirty="0" smtClean="0">
                <a:latin typeface="Times New Roman"/>
                <a:ea typeface="Times New Roman"/>
              </a:rPr>
              <a:t>Основные причины аварий: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70000" lnSpcReduction="20000"/>
          </a:bodyPr>
          <a:lstStyle/>
          <a:p>
            <a:pPr marR="63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spc="-5" dirty="0" smtClean="0">
                <a:latin typeface="Times New Roman"/>
                <a:ea typeface="Times New Roman"/>
                <a:cs typeface="Times New Roman"/>
              </a:rPr>
              <a:t>Повреждения </a:t>
            </a:r>
            <a:r>
              <a:rPr lang="ru-RU" sz="2800" spc="-5" dirty="0">
                <a:latin typeface="Times New Roman"/>
                <a:ea typeface="Times New Roman"/>
                <a:cs typeface="Times New Roman"/>
              </a:rPr>
              <a:t>подземных газопроводов в результате производства земляных работ в охранной зоне в связи с несвоевременным вызовом представителя эксплуатирующей организации на место и проведения работ по определению месторасположения газопровода </a:t>
            </a:r>
            <a:r>
              <a:rPr lang="ru-RU" sz="2800" spc="-5" dirty="0" err="1">
                <a:latin typeface="Times New Roman"/>
                <a:ea typeface="Times New Roman"/>
                <a:cs typeface="Times New Roman"/>
              </a:rPr>
              <a:t>шурфовкой</a:t>
            </a:r>
            <a:r>
              <a:rPr lang="ru-RU" sz="2800" spc="-5" dirty="0">
                <a:latin typeface="Times New Roman"/>
                <a:ea typeface="Times New Roman"/>
                <a:cs typeface="Times New Roman"/>
              </a:rPr>
              <a:t> в присутствии представителя эксплуатирующей </a:t>
            </a:r>
            <a:r>
              <a:rPr lang="ru-RU" sz="2800" spc="-5" dirty="0" smtClean="0"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lang="en-US" sz="2800" spc="-5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R="63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spc="-5" dirty="0" smtClean="0">
                <a:latin typeface="Times New Roman"/>
                <a:ea typeface="Times New Roman"/>
                <a:cs typeface="Times New Roman"/>
              </a:rPr>
              <a:t>Повреждения </a:t>
            </a:r>
            <a:r>
              <a:rPr lang="ru-RU" sz="2800" spc="-5" dirty="0">
                <a:latin typeface="Times New Roman"/>
                <a:ea typeface="Times New Roman"/>
                <a:cs typeface="Times New Roman"/>
              </a:rPr>
              <a:t>надземных газопроводов техникой в результате  проведения работ в охранной зоне </a:t>
            </a:r>
            <a:r>
              <a:rPr lang="ru-RU" sz="2800" spc="-5" dirty="0" smtClean="0">
                <a:latin typeface="Times New Roman"/>
                <a:ea typeface="Times New Roman"/>
                <a:cs typeface="Times New Roman"/>
              </a:rPr>
              <a:t>газопровода</a:t>
            </a:r>
            <a:r>
              <a:rPr lang="en-US" sz="2800" spc="-5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R="63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spc="-5" dirty="0" smtClean="0">
                <a:latin typeface="Times New Roman"/>
                <a:ea typeface="Times New Roman"/>
                <a:cs typeface="Times New Roman"/>
              </a:rPr>
              <a:t>Утечка </a:t>
            </a:r>
            <a:r>
              <a:rPr lang="ru-RU" sz="2800" spc="-5" dirty="0">
                <a:latin typeface="Times New Roman"/>
                <a:ea typeface="Times New Roman"/>
                <a:cs typeface="Times New Roman"/>
              </a:rPr>
              <a:t>газа из газопровода в результате разрушения газопровода по сварному </a:t>
            </a:r>
            <a:r>
              <a:rPr lang="ru-RU" sz="2800" spc="-5" dirty="0" smtClean="0">
                <a:latin typeface="Times New Roman"/>
                <a:ea typeface="Times New Roman"/>
                <a:cs typeface="Times New Roman"/>
              </a:rPr>
              <a:t>стыку</a:t>
            </a:r>
            <a:r>
              <a:rPr lang="en-US" sz="2800" spc="-5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R="63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spc="-5" dirty="0" smtClean="0">
                <a:latin typeface="Times New Roman"/>
                <a:ea typeface="Times New Roman"/>
                <a:cs typeface="Times New Roman"/>
              </a:rPr>
              <a:t>Взрыв </a:t>
            </a:r>
            <a:r>
              <a:rPr lang="ru-RU" sz="2800" spc="-5" dirty="0">
                <a:latin typeface="Times New Roman"/>
                <a:ea typeface="Times New Roman"/>
                <a:cs typeface="Times New Roman"/>
              </a:rPr>
              <a:t>в помещении котельной в результате несвоевременного технического обслуживания оборудования.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01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663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Территориальное распределение ОПО</vt:lpstr>
      <vt:lpstr>Показатели надзорной деятельности за 9 месяцев 2017 года</vt:lpstr>
      <vt:lpstr>Наиболее часто выявляемые нарушения</vt:lpstr>
      <vt:lpstr>АГЗС г. Новоалтайск</vt:lpstr>
      <vt:lpstr>Летнее кафе после пожара</vt:lpstr>
      <vt:lpstr>Наезд автомобиля на крановый узел г. Барнаул</vt:lpstr>
      <vt:lpstr>Наезд автомобиля на крановый узел г. Барнаул</vt:lpstr>
      <vt:lpstr>Основные причины аварий: </vt:lpstr>
      <vt:lpstr>Границы охранной зоны</vt:lpstr>
      <vt:lpstr>Примеры нарушения охранных зон</vt:lpstr>
      <vt:lpstr>Презентация PowerPoint</vt:lpstr>
      <vt:lpstr>Презентация PowerPoint</vt:lpstr>
      <vt:lpstr>Производство работ и основной состав исполнительной документации по проектированию, строительству и реконструкции газораспределительных систем регламентируется СНиП 42-01-2002. Приведенный перечень исполнительной документации является примерным и сделан под типовой проект наружного газопровода.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Жданов Дмитрий Серг.</dc:creator>
  <cp:lastModifiedBy>Зуев А В.</cp:lastModifiedBy>
  <cp:revision>15</cp:revision>
  <dcterms:created xsi:type="dcterms:W3CDTF">2017-11-07T04:06:25Z</dcterms:created>
  <dcterms:modified xsi:type="dcterms:W3CDTF">2017-11-27T06:12:48Z</dcterms:modified>
</cp:coreProperties>
</file>