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727" r:id="rId2"/>
    <p:sldMasterId id="2147483741" r:id="rId3"/>
    <p:sldMasterId id="2147483791" r:id="rId4"/>
  </p:sldMasterIdLst>
  <p:notesMasterIdLst>
    <p:notesMasterId r:id="rId17"/>
  </p:notesMasterIdLst>
  <p:sldIdLst>
    <p:sldId id="256" r:id="rId5"/>
    <p:sldId id="265" r:id="rId6"/>
    <p:sldId id="264" r:id="rId7"/>
    <p:sldId id="276" r:id="rId8"/>
    <p:sldId id="277" r:id="rId9"/>
    <p:sldId id="270" r:id="rId10"/>
    <p:sldId id="278" r:id="rId11"/>
    <p:sldId id="279" r:id="rId12"/>
    <p:sldId id="281" r:id="rId13"/>
    <p:sldId id="271" r:id="rId14"/>
    <p:sldId id="280" r:id="rId15"/>
    <p:sldId id="273" r:id="rId16"/>
  </p:sldIdLst>
  <p:sldSz cx="9144000" cy="6858000" type="screen4x3"/>
  <p:notesSz cx="6797675" cy="9928225"/>
  <p:defaultTextStyle>
    <a:defPPr>
      <a:defRPr lang="ru-RU"/>
    </a:defPPr>
    <a:lvl1pPr marL="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78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54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34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1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89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865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840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818" algn="l" defTabSz="9139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2" autoAdjust="0"/>
  </p:normalViewPr>
  <p:slideViewPr>
    <p:cSldViewPr>
      <p:cViewPr>
        <p:scale>
          <a:sx n="80" d="100"/>
          <a:sy n="80" d="100"/>
        </p:scale>
        <p:origin x="-10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i="1"/>
              <a:t>Процент экзаменуемых,</a:t>
            </a:r>
            <a:r>
              <a:rPr lang="ru-RU" sz="1600" i="1" baseline="0"/>
              <a:t> получивших оценку "неудовлетворительно"</a:t>
            </a:r>
            <a:endParaRPr lang="ru-RU" sz="1600" i="1"/>
          </a:p>
        </c:rich>
      </c:tx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182852143482065E-2"/>
          <c:y val="5.1400554097404488E-2"/>
          <c:w val="0.91948381452318462"/>
          <c:h val="0.8409295713035870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Лист1!$B$10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3.3333333333333333E-2"/>
                  <c:y val="-0.125"/>
                </c:manualLayout>
              </c:layout>
              <c:tx>
                <c:rich>
                  <a:bodyPr/>
                  <a:lstStyle/>
                  <a:p>
                    <a:r>
                      <a:rPr lang="en-US" sz="2200"/>
                      <a:t>27</a:t>
                    </a:r>
                    <a:r>
                      <a:rPr lang="ru-RU" sz="22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6666666666666666E-2"/>
                  <c:y val="-0.13425925925925927"/>
                </c:manualLayout>
              </c:layout>
              <c:tx>
                <c:rich>
                  <a:bodyPr/>
                  <a:lstStyle/>
                  <a:p>
                    <a:r>
                      <a:rPr lang="en-US" sz="2200"/>
                      <a:t>31</a:t>
                    </a:r>
                    <a:r>
                      <a:rPr lang="ru-RU" sz="22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3888888888888884E-2"/>
                  <c:y val="-0.12037037037037036"/>
                </c:manualLayout>
              </c:layout>
              <c:tx>
                <c:rich>
                  <a:bodyPr/>
                  <a:lstStyle/>
                  <a:p>
                    <a:r>
                      <a:rPr lang="en-US" sz="2200"/>
                      <a:t>20</a:t>
                    </a:r>
                    <a:r>
                      <a:rPr lang="ru-RU" sz="220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200" b="1" i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Лист1!$C$9:$E$9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Лист1!$C$10:$E$10</c:f>
              <c:numCache>
                <c:formatCode>General</c:formatCode>
                <c:ptCount val="3"/>
                <c:pt idx="0">
                  <c:v>27</c:v>
                </c:pt>
                <c:pt idx="1">
                  <c:v>31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gapDepth val="0"/>
        <c:shape val="cylinder"/>
        <c:axId val="39877248"/>
        <c:axId val="34546432"/>
        <c:axId val="0"/>
      </c:bar3DChart>
      <c:catAx>
        <c:axId val="39877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 i="1"/>
                </a:pPr>
                <a:r>
                  <a:rPr lang="ru-RU" sz="1600" b="0" i="1"/>
                  <a:t>год</a:t>
                </a:r>
              </a:p>
            </c:rich>
          </c:tx>
          <c:layout>
            <c:manualLayout>
              <c:xMode val="edge"/>
              <c:yMode val="edge"/>
              <c:x val="0.89976399825021858"/>
              <c:y val="0.917664406532516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 b="1" i="1"/>
            </a:pPr>
            <a:endParaRPr lang="ru-RU"/>
          </a:p>
        </c:txPr>
        <c:crossAx val="34546432"/>
        <c:crosses val="autoZero"/>
        <c:auto val="1"/>
        <c:lblAlgn val="ctr"/>
        <c:lblOffset val="100"/>
        <c:noMultiLvlLbl val="0"/>
      </c:catAx>
      <c:valAx>
        <c:axId val="34546432"/>
        <c:scaling>
          <c:orientation val="minMax"/>
          <c:max val="100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%</a:t>
                </a:r>
              </a:p>
            </c:rich>
          </c:tx>
          <c:layout>
            <c:manualLayout>
              <c:xMode val="edge"/>
              <c:yMode val="edge"/>
              <c:x val="5.8050962379702538E-2"/>
              <c:y val="4.947725284339457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i="1"/>
            </a:pPr>
            <a:endParaRPr lang="ru-RU"/>
          </a:p>
        </c:txPr>
        <c:crossAx val="398772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378018372703412"/>
          <c:y val="5.1400554097404488E-2"/>
          <c:w val="0.62667957130358709"/>
          <c:h val="0.83261956838728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Лист1!$B$5</c:f>
              <c:strCache>
                <c:ptCount val="1"/>
                <c:pt idx="0">
                  <c:v>Всего прошли проверку знаний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144658399074674E-2"/>
                  <c:y val="-9.2592592592592587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573029688066352E-2"/>
                  <c:y val="-1.8518883056284619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573029688066352E-2"/>
                  <c:y val="-2.314814814814812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Лист1!$C$4:$E$4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6867</c:v>
                </c:pt>
                <c:pt idx="1">
                  <c:v>8376</c:v>
                </c:pt>
                <c:pt idx="2">
                  <c:v>7647</c:v>
                </c:pt>
              </c:numCache>
            </c:numRef>
          </c:val>
        </c:ser>
        <c:ser>
          <c:idx val="1"/>
          <c:order val="1"/>
          <c:tx>
            <c:strRef>
              <c:f>Лист1!$B$6</c:f>
              <c:strCache>
                <c:ptCount val="1"/>
                <c:pt idx="0">
                  <c:v>Получили оценку "неудовлетворительно"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7287915821091234E-2"/>
                  <c:y val="-9.2592592592592587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001277226765851E-2"/>
                  <c:y val="-9.2592592592592587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144658399074644E-2"/>
                  <c:y val="-9.2592592592592587E-3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Лист1!$C$4:$E$4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Лист1!$C$6:$E$6</c:f>
              <c:numCache>
                <c:formatCode>General</c:formatCode>
                <c:ptCount val="3"/>
                <c:pt idx="0">
                  <c:v>1851</c:v>
                </c:pt>
                <c:pt idx="1">
                  <c:v>2597</c:v>
                </c:pt>
                <c:pt idx="2">
                  <c:v>1537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0539648"/>
        <c:axId val="40541184"/>
        <c:axId val="0"/>
      </c:bar3DChart>
      <c:catAx>
        <c:axId val="40539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541184"/>
        <c:crosses val="autoZero"/>
        <c:auto val="1"/>
        <c:lblAlgn val="ctr"/>
        <c:lblOffset val="100"/>
        <c:noMultiLvlLbl val="0"/>
      </c:catAx>
      <c:valAx>
        <c:axId val="4054118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Человек</a:t>
                </a:r>
              </a:p>
            </c:rich>
          </c:tx>
          <c:layout>
            <c:manualLayout>
              <c:xMode val="edge"/>
              <c:yMode val="edge"/>
              <c:x val="1.3744750656167979E-2"/>
              <c:y val="1.756452318460192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05396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79308836395453"/>
          <c:y val="5.4787839020122492E-2"/>
          <c:w val="0.23454024496937884"/>
          <c:h val="0.80246135899679205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6B7B0-5DE0-4C6B-B2A1-182EA9EE670E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70E367-9E35-4D62-9B2F-4103364EE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86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8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54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34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1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9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65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40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18" algn="l" defTabSz="9139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1F5D43F1-5A85-437D-950F-94CCBA8CB043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2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11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4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5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7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8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9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81CC03CB-547C-4942-BDE7-92CB4DB30F4B}" type="slidenum">
              <a:rPr lang="ru-RU" altLang="ru-RU" sz="1200">
                <a:solidFill>
                  <a:srgbClr val="000000"/>
                </a:solidFill>
                <a:cs typeface="Times New Roman" pitchFamily="18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z="1200">
              <a:solidFill>
                <a:srgbClr val="000000"/>
              </a:solidFill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90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481" indent="0" algn="ctr">
              <a:buNone/>
              <a:defRPr/>
            </a:lvl2pPr>
            <a:lvl3pPr marL="899008" indent="0" algn="ctr">
              <a:buNone/>
              <a:defRPr/>
            </a:lvl3pPr>
            <a:lvl4pPr marL="1348534" indent="0" algn="ctr">
              <a:buNone/>
              <a:defRPr/>
            </a:lvl4pPr>
            <a:lvl5pPr marL="1798007" indent="0" algn="ctr">
              <a:buNone/>
              <a:defRPr/>
            </a:lvl5pPr>
            <a:lvl6pPr marL="2247555" indent="0" algn="ctr">
              <a:buNone/>
              <a:defRPr/>
            </a:lvl6pPr>
            <a:lvl7pPr marL="2697061" indent="0" algn="ctr">
              <a:buNone/>
              <a:defRPr/>
            </a:lvl7pPr>
            <a:lvl8pPr marL="3146557" indent="0" algn="ctr">
              <a:buNone/>
              <a:defRPr/>
            </a:lvl8pPr>
            <a:lvl9pPr marL="359607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4578158-A4C0-49D9-AE8A-D23590AD5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30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A1D51274-E056-4670-8746-80ABEE3BD5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316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579F80D-4B39-45FA-8D0B-BABA23CBB8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99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A5B90906-D0BC-4410-BC56-D245A314AD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080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49CCB47B-E23F-4DB4-BD16-AFD4255EC8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803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89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49525" indent="0" algn="ctr">
              <a:buNone/>
              <a:defRPr/>
            </a:lvl2pPr>
            <a:lvl3pPr marL="899097" indent="0" algn="ctr">
              <a:buNone/>
              <a:defRPr/>
            </a:lvl3pPr>
            <a:lvl4pPr marL="1348666" indent="0" algn="ctr">
              <a:buNone/>
              <a:defRPr/>
            </a:lvl4pPr>
            <a:lvl5pPr marL="1798182" indent="0" algn="ctr">
              <a:buNone/>
              <a:defRPr/>
            </a:lvl5pPr>
            <a:lvl6pPr marL="2247774" indent="0" algn="ctr">
              <a:buNone/>
              <a:defRPr/>
            </a:lvl6pPr>
            <a:lvl7pPr marL="2697323" indent="0" algn="ctr">
              <a:buNone/>
              <a:defRPr/>
            </a:lvl7pPr>
            <a:lvl8pPr marL="3146863" indent="0" algn="ctr">
              <a:buNone/>
              <a:defRPr/>
            </a:lvl8pPr>
            <a:lvl9pPr marL="359643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4578158-A4C0-49D9-AE8A-D23590AD53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36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BF69768A-76E7-4352-9823-348811DC2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9088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525" indent="0">
              <a:buNone/>
              <a:defRPr sz="1800"/>
            </a:lvl2pPr>
            <a:lvl3pPr marL="899097" indent="0">
              <a:buNone/>
              <a:defRPr sz="1600"/>
            </a:lvl3pPr>
            <a:lvl4pPr marL="1348666" indent="0">
              <a:buNone/>
              <a:defRPr sz="1400"/>
            </a:lvl4pPr>
            <a:lvl5pPr marL="1798182" indent="0">
              <a:buNone/>
              <a:defRPr sz="1400"/>
            </a:lvl5pPr>
            <a:lvl6pPr marL="2247774" indent="0">
              <a:buNone/>
              <a:defRPr sz="1400"/>
            </a:lvl6pPr>
            <a:lvl7pPr marL="2697323" indent="0">
              <a:buNone/>
              <a:defRPr sz="1400"/>
            </a:lvl7pPr>
            <a:lvl8pPr marL="3146863" indent="0">
              <a:buNone/>
              <a:defRPr sz="1400"/>
            </a:lvl8pPr>
            <a:lvl9pPr marL="359643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85C73F62-3AD4-430C-9393-5F960CC1E7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9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2011D39D-4074-42BE-9032-FA155E2CB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389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2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525" indent="0">
              <a:buNone/>
              <a:defRPr sz="2000" b="1"/>
            </a:lvl2pPr>
            <a:lvl3pPr marL="899097" indent="0">
              <a:buNone/>
              <a:defRPr sz="1800" b="1"/>
            </a:lvl3pPr>
            <a:lvl4pPr marL="1348666" indent="0">
              <a:buNone/>
              <a:defRPr sz="1600" b="1"/>
            </a:lvl4pPr>
            <a:lvl5pPr marL="1798182" indent="0">
              <a:buNone/>
              <a:defRPr sz="1600" b="1"/>
            </a:lvl5pPr>
            <a:lvl6pPr marL="2247774" indent="0">
              <a:buNone/>
              <a:defRPr sz="1600" b="1"/>
            </a:lvl6pPr>
            <a:lvl7pPr marL="2697323" indent="0">
              <a:buNone/>
              <a:defRPr sz="1600" b="1"/>
            </a:lvl7pPr>
            <a:lvl8pPr marL="3146863" indent="0">
              <a:buNone/>
              <a:defRPr sz="1600" b="1"/>
            </a:lvl8pPr>
            <a:lvl9pPr marL="359643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2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525" indent="0">
              <a:buNone/>
              <a:defRPr sz="2000" b="1"/>
            </a:lvl2pPr>
            <a:lvl3pPr marL="899097" indent="0">
              <a:buNone/>
              <a:defRPr sz="1800" b="1"/>
            </a:lvl3pPr>
            <a:lvl4pPr marL="1348666" indent="0">
              <a:buNone/>
              <a:defRPr sz="1600" b="1"/>
            </a:lvl4pPr>
            <a:lvl5pPr marL="1798182" indent="0">
              <a:buNone/>
              <a:defRPr sz="1600" b="1"/>
            </a:lvl5pPr>
            <a:lvl6pPr marL="2247774" indent="0">
              <a:buNone/>
              <a:defRPr sz="1600" b="1"/>
            </a:lvl6pPr>
            <a:lvl7pPr marL="2697323" indent="0">
              <a:buNone/>
              <a:defRPr sz="1600" b="1"/>
            </a:lvl7pPr>
            <a:lvl8pPr marL="3146863" indent="0">
              <a:buNone/>
              <a:defRPr sz="1600" b="1"/>
            </a:lvl8pPr>
            <a:lvl9pPr marL="359643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832947E-F9D5-4C1D-B8C4-6ABC7E89F8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899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CC90739-A7EC-462D-9884-63A62CEC9A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1322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BF69768A-76E7-4352-9823-348811DC24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874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0F146A5D-B15E-46B3-8BA4-F57EDFB273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7559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5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49525" indent="0">
              <a:buNone/>
              <a:defRPr sz="1300"/>
            </a:lvl2pPr>
            <a:lvl3pPr marL="899097" indent="0">
              <a:buNone/>
              <a:defRPr sz="1000"/>
            </a:lvl3pPr>
            <a:lvl4pPr marL="1348666" indent="0">
              <a:buNone/>
              <a:defRPr sz="900"/>
            </a:lvl4pPr>
            <a:lvl5pPr marL="1798182" indent="0">
              <a:buNone/>
              <a:defRPr sz="900"/>
            </a:lvl5pPr>
            <a:lvl6pPr marL="2247774" indent="0">
              <a:buNone/>
              <a:defRPr sz="900"/>
            </a:lvl6pPr>
            <a:lvl7pPr marL="2697323" indent="0">
              <a:buNone/>
              <a:defRPr sz="900"/>
            </a:lvl7pPr>
            <a:lvl8pPr marL="3146863" indent="0">
              <a:buNone/>
              <a:defRPr sz="900"/>
            </a:lvl8pPr>
            <a:lvl9pPr marL="359643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AD10947-65E2-48A4-93F1-B922DA537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4209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525" indent="0">
              <a:buNone/>
              <a:defRPr sz="2800"/>
            </a:lvl2pPr>
            <a:lvl3pPr marL="899097" indent="0">
              <a:buNone/>
              <a:defRPr sz="2400"/>
            </a:lvl3pPr>
            <a:lvl4pPr marL="1348666" indent="0">
              <a:buNone/>
              <a:defRPr sz="2000"/>
            </a:lvl4pPr>
            <a:lvl5pPr marL="1798182" indent="0">
              <a:buNone/>
              <a:defRPr sz="2000"/>
            </a:lvl5pPr>
            <a:lvl6pPr marL="2247774" indent="0">
              <a:buNone/>
              <a:defRPr sz="2000"/>
            </a:lvl6pPr>
            <a:lvl7pPr marL="2697323" indent="0">
              <a:buNone/>
              <a:defRPr sz="2000"/>
            </a:lvl7pPr>
            <a:lvl8pPr marL="3146863" indent="0">
              <a:buNone/>
              <a:defRPr sz="2000"/>
            </a:lvl8pPr>
            <a:lvl9pPr marL="359643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525" indent="0">
              <a:buNone/>
              <a:defRPr sz="1300"/>
            </a:lvl2pPr>
            <a:lvl3pPr marL="899097" indent="0">
              <a:buNone/>
              <a:defRPr sz="1000"/>
            </a:lvl3pPr>
            <a:lvl4pPr marL="1348666" indent="0">
              <a:buNone/>
              <a:defRPr sz="900"/>
            </a:lvl4pPr>
            <a:lvl5pPr marL="1798182" indent="0">
              <a:buNone/>
              <a:defRPr sz="900"/>
            </a:lvl5pPr>
            <a:lvl6pPr marL="2247774" indent="0">
              <a:buNone/>
              <a:defRPr sz="900"/>
            </a:lvl6pPr>
            <a:lvl7pPr marL="2697323" indent="0">
              <a:buNone/>
              <a:defRPr sz="900"/>
            </a:lvl7pPr>
            <a:lvl8pPr marL="3146863" indent="0">
              <a:buNone/>
              <a:defRPr sz="900"/>
            </a:lvl8pPr>
            <a:lvl9pPr marL="359643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92D7A4E-9F56-4D13-8721-B7F0E1761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1456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A1D51274-E056-4670-8746-80ABEE3BD5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412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579F80D-4B39-45FA-8D0B-BABA23CBB8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0130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A5B90906-D0BC-4410-BC56-D245A314AD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34051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49CCB47B-E23F-4DB4-BD16-AFD4255EC8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9056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034728" y="1552278"/>
            <a:ext cx="10178728" cy="5305722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defTabSz="9142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algn="ctr" defTabSz="9142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52229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102092" tIns="51047" rIns="102092" bIns="51047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1BB7-AA6E-49BA-A5C0-88B20D4750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2905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D6044-249B-46BD-BCB3-449DD543FD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36061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200"/>
            </a:lvl1pPr>
            <a:lvl2pPr marL="506986" indent="0">
              <a:buNone/>
              <a:defRPr sz="2000"/>
            </a:lvl2pPr>
            <a:lvl3pPr marL="1013974" indent="0">
              <a:buNone/>
              <a:defRPr sz="1800"/>
            </a:lvl3pPr>
            <a:lvl4pPr marL="1521010" indent="0">
              <a:buNone/>
              <a:defRPr sz="1600"/>
            </a:lvl4pPr>
            <a:lvl5pPr marL="2028006" indent="0">
              <a:buNone/>
              <a:defRPr sz="1600"/>
            </a:lvl5pPr>
            <a:lvl6pPr marL="2535044" indent="0">
              <a:buNone/>
              <a:defRPr sz="1600"/>
            </a:lvl6pPr>
            <a:lvl7pPr marL="3042006" indent="0">
              <a:buNone/>
              <a:defRPr sz="1600"/>
            </a:lvl7pPr>
            <a:lvl8pPr marL="3549006" indent="0">
              <a:buNone/>
              <a:defRPr sz="1600"/>
            </a:lvl8pPr>
            <a:lvl9pPr marL="4055999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EDE26-74FD-479B-A347-B8602C467D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0591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4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481" indent="0">
              <a:buNone/>
              <a:defRPr sz="1800"/>
            </a:lvl2pPr>
            <a:lvl3pPr marL="899008" indent="0">
              <a:buNone/>
              <a:defRPr sz="1600"/>
            </a:lvl3pPr>
            <a:lvl4pPr marL="1348534" indent="0">
              <a:buNone/>
              <a:defRPr sz="1400"/>
            </a:lvl4pPr>
            <a:lvl5pPr marL="1798007" indent="0">
              <a:buNone/>
              <a:defRPr sz="1400"/>
            </a:lvl5pPr>
            <a:lvl6pPr marL="2247555" indent="0">
              <a:buNone/>
              <a:defRPr sz="1400"/>
            </a:lvl6pPr>
            <a:lvl7pPr marL="2697061" indent="0">
              <a:buNone/>
              <a:defRPr sz="1400"/>
            </a:lvl7pPr>
            <a:lvl8pPr marL="3146557" indent="0">
              <a:buNone/>
              <a:defRPr sz="1400"/>
            </a:lvl8pPr>
            <a:lvl9pPr marL="3596079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85C73F62-3AD4-430C-9393-5F960CC1E7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8723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8036-A4C3-4FF4-9F71-31073318B7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5583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986" indent="0">
              <a:buNone/>
              <a:defRPr sz="2200" b="1"/>
            </a:lvl2pPr>
            <a:lvl3pPr marL="1013974" indent="0">
              <a:buNone/>
              <a:defRPr sz="2000" b="1"/>
            </a:lvl3pPr>
            <a:lvl4pPr marL="1521010" indent="0">
              <a:buNone/>
              <a:defRPr sz="1800" b="1"/>
            </a:lvl4pPr>
            <a:lvl5pPr marL="2028006" indent="0">
              <a:buNone/>
              <a:defRPr sz="1800" b="1"/>
            </a:lvl5pPr>
            <a:lvl6pPr marL="2535044" indent="0">
              <a:buNone/>
              <a:defRPr sz="1800" b="1"/>
            </a:lvl6pPr>
            <a:lvl7pPr marL="3042006" indent="0">
              <a:buNone/>
              <a:defRPr sz="1800" b="1"/>
            </a:lvl7pPr>
            <a:lvl8pPr marL="3549006" indent="0">
              <a:buNone/>
              <a:defRPr sz="1800" b="1"/>
            </a:lvl8pPr>
            <a:lvl9pPr marL="405599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9"/>
            <a:ext cx="4040188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6986" indent="0">
              <a:buNone/>
              <a:defRPr sz="2200" b="1"/>
            </a:lvl2pPr>
            <a:lvl3pPr marL="1013974" indent="0">
              <a:buNone/>
              <a:defRPr sz="2000" b="1"/>
            </a:lvl3pPr>
            <a:lvl4pPr marL="1521010" indent="0">
              <a:buNone/>
              <a:defRPr sz="1800" b="1"/>
            </a:lvl4pPr>
            <a:lvl5pPr marL="2028006" indent="0">
              <a:buNone/>
              <a:defRPr sz="1800" b="1"/>
            </a:lvl5pPr>
            <a:lvl6pPr marL="2535044" indent="0">
              <a:buNone/>
              <a:defRPr sz="1800" b="1"/>
            </a:lvl6pPr>
            <a:lvl7pPr marL="3042006" indent="0">
              <a:buNone/>
              <a:defRPr sz="1800" b="1"/>
            </a:lvl7pPr>
            <a:lvl8pPr marL="3549006" indent="0">
              <a:buNone/>
              <a:defRPr sz="1800" b="1"/>
            </a:lvl8pPr>
            <a:lvl9pPr marL="405599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9"/>
            <a:ext cx="4041775" cy="3951288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267B4-3992-4333-8FFF-630E2DDD4A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5650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A557D-7F5B-4491-91D5-A3C50A4038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5472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777F2-A416-4712-828F-8E685F1C2A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61009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5"/>
            <a:ext cx="3008313" cy="1162051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311"/>
            <a:ext cx="5111750" cy="585311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10"/>
            <a:ext cx="3008313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06986" indent="0">
              <a:buNone/>
              <a:defRPr sz="1300"/>
            </a:lvl2pPr>
            <a:lvl3pPr marL="1013974" indent="0">
              <a:buNone/>
              <a:defRPr sz="1100"/>
            </a:lvl3pPr>
            <a:lvl4pPr marL="1521010" indent="0">
              <a:buNone/>
              <a:defRPr sz="1000"/>
            </a:lvl4pPr>
            <a:lvl5pPr marL="2028006" indent="0">
              <a:buNone/>
              <a:defRPr sz="1000"/>
            </a:lvl5pPr>
            <a:lvl6pPr marL="2535044" indent="0">
              <a:buNone/>
              <a:defRPr sz="1000"/>
            </a:lvl6pPr>
            <a:lvl7pPr marL="3042006" indent="0">
              <a:buNone/>
              <a:defRPr sz="1000"/>
            </a:lvl7pPr>
            <a:lvl8pPr marL="3549006" indent="0">
              <a:buNone/>
              <a:defRPr sz="1000"/>
            </a:lvl8pPr>
            <a:lvl9pPr marL="405599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863F2-C8E0-4598-A911-11ED7F51F3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0925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600"/>
            </a:lvl1pPr>
            <a:lvl2pPr marL="506986" indent="0">
              <a:buNone/>
              <a:defRPr sz="3200"/>
            </a:lvl2pPr>
            <a:lvl3pPr marL="1013974" indent="0">
              <a:buNone/>
              <a:defRPr sz="2700"/>
            </a:lvl3pPr>
            <a:lvl4pPr marL="1521010" indent="0">
              <a:buNone/>
              <a:defRPr sz="2200"/>
            </a:lvl4pPr>
            <a:lvl5pPr marL="2028006" indent="0">
              <a:buNone/>
              <a:defRPr sz="2200"/>
            </a:lvl5pPr>
            <a:lvl6pPr marL="2535044" indent="0">
              <a:buNone/>
              <a:defRPr sz="2200"/>
            </a:lvl6pPr>
            <a:lvl7pPr marL="3042006" indent="0">
              <a:buNone/>
              <a:defRPr sz="2200"/>
            </a:lvl7pPr>
            <a:lvl8pPr marL="3549006" indent="0">
              <a:buNone/>
              <a:defRPr sz="2200"/>
            </a:lvl8pPr>
            <a:lvl9pPr marL="4055999" indent="0">
              <a:buNone/>
              <a:defRPr sz="22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06986" indent="0">
              <a:buNone/>
              <a:defRPr sz="1300"/>
            </a:lvl2pPr>
            <a:lvl3pPr marL="1013974" indent="0">
              <a:buNone/>
              <a:defRPr sz="1100"/>
            </a:lvl3pPr>
            <a:lvl4pPr marL="1521010" indent="0">
              <a:buNone/>
              <a:defRPr sz="1000"/>
            </a:lvl4pPr>
            <a:lvl5pPr marL="2028006" indent="0">
              <a:buNone/>
              <a:defRPr sz="1000"/>
            </a:lvl5pPr>
            <a:lvl6pPr marL="2535044" indent="0">
              <a:buNone/>
              <a:defRPr sz="1000"/>
            </a:lvl6pPr>
            <a:lvl7pPr marL="3042006" indent="0">
              <a:buNone/>
              <a:defRPr sz="1000"/>
            </a:lvl7pPr>
            <a:lvl8pPr marL="3549006" indent="0">
              <a:buNone/>
              <a:defRPr sz="1000"/>
            </a:lvl8pPr>
            <a:lvl9pPr marL="405599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1ECC-8411-498D-B994-3DC6B3C64C9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06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129FF-C7DB-4E7F-AD4A-75FDDCE2C57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5890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45A6-E99F-4D03-91E2-FA675A70EB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5817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2011D39D-4074-42BE-9032-FA155E2CB8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175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2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481" indent="0">
              <a:buNone/>
              <a:defRPr sz="2000" b="1"/>
            </a:lvl2pPr>
            <a:lvl3pPr marL="899008" indent="0">
              <a:buNone/>
              <a:defRPr sz="1800" b="1"/>
            </a:lvl3pPr>
            <a:lvl4pPr marL="1348534" indent="0">
              <a:buNone/>
              <a:defRPr sz="1600" b="1"/>
            </a:lvl4pPr>
            <a:lvl5pPr marL="1798007" indent="0">
              <a:buNone/>
              <a:defRPr sz="1600" b="1"/>
            </a:lvl5pPr>
            <a:lvl6pPr marL="2247555" indent="0">
              <a:buNone/>
              <a:defRPr sz="1600" b="1"/>
            </a:lvl6pPr>
            <a:lvl7pPr marL="2697061" indent="0">
              <a:buNone/>
              <a:defRPr sz="1600" b="1"/>
            </a:lvl7pPr>
            <a:lvl8pPr marL="3146557" indent="0">
              <a:buNone/>
              <a:defRPr sz="1600" b="1"/>
            </a:lvl8pPr>
            <a:lvl9pPr marL="35960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8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2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481" indent="0">
              <a:buNone/>
              <a:defRPr sz="2000" b="1"/>
            </a:lvl2pPr>
            <a:lvl3pPr marL="899008" indent="0">
              <a:buNone/>
              <a:defRPr sz="1800" b="1"/>
            </a:lvl3pPr>
            <a:lvl4pPr marL="1348534" indent="0">
              <a:buNone/>
              <a:defRPr sz="1600" b="1"/>
            </a:lvl4pPr>
            <a:lvl5pPr marL="1798007" indent="0">
              <a:buNone/>
              <a:defRPr sz="1600" b="1"/>
            </a:lvl5pPr>
            <a:lvl6pPr marL="2247555" indent="0">
              <a:buNone/>
              <a:defRPr sz="1600" b="1"/>
            </a:lvl6pPr>
            <a:lvl7pPr marL="2697061" indent="0">
              <a:buNone/>
              <a:defRPr sz="1600" b="1"/>
            </a:lvl7pPr>
            <a:lvl8pPr marL="3146557" indent="0">
              <a:buNone/>
              <a:defRPr sz="1600" b="1"/>
            </a:lvl8pPr>
            <a:lvl9pPr marL="359607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8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7832947E-F9D5-4C1D-B8C4-6ABC7E89F8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7653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CC90739-A7EC-462D-9884-63A62CEC9A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448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0F146A5D-B15E-46B3-8BA4-F57EDFB273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29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6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52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13"/>
            <a:ext cx="3008313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49481" indent="0">
              <a:buNone/>
              <a:defRPr sz="1300"/>
            </a:lvl2pPr>
            <a:lvl3pPr marL="899008" indent="0">
              <a:buNone/>
              <a:defRPr sz="1000"/>
            </a:lvl3pPr>
            <a:lvl4pPr marL="1348534" indent="0">
              <a:buNone/>
              <a:defRPr sz="900"/>
            </a:lvl4pPr>
            <a:lvl5pPr marL="1798007" indent="0">
              <a:buNone/>
              <a:defRPr sz="900"/>
            </a:lvl5pPr>
            <a:lvl6pPr marL="2247555" indent="0">
              <a:buNone/>
              <a:defRPr sz="900"/>
            </a:lvl6pPr>
            <a:lvl7pPr marL="2697061" indent="0">
              <a:buNone/>
              <a:defRPr sz="900"/>
            </a:lvl7pPr>
            <a:lvl8pPr marL="3146557" indent="0">
              <a:buNone/>
              <a:defRPr sz="900"/>
            </a:lvl8pPr>
            <a:lvl9pPr marL="35960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AD10947-65E2-48A4-93F1-B922DA5374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6841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49481" indent="0">
              <a:buNone/>
              <a:defRPr sz="2800"/>
            </a:lvl2pPr>
            <a:lvl3pPr marL="899008" indent="0">
              <a:buNone/>
              <a:defRPr sz="2400"/>
            </a:lvl3pPr>
            <a:lvl4pPr marL="1348534" indent="0">
              <a:buNone/>
              <a:defRPr sz="2000"/>
            </a:lvl4pPr>
            <a:lvl5pPr marL="1798007" indent="0">
              <a:buNone/>
              <a:defRPr sz="2000"/>
            </a:lvl5pPr>
            <a:lvl6pPr marL="2247555" indent="0">
              <a:buNone/>
              <a:defRPr sz="2000"/>
            </a:lvl6pPr>
            <a:lvl7pPr marL="2697061" indent="0">
              <a:buNone/>
              <a:defRPr sz="2000"/>
            </a:lvl7pPr>
            <a:lvl8pPr marL="3146557" indent="0">
              <a:buNone/>
              <a:defRPr sz="2000"/>
            </a:lvl8pPr>
            <a:lvl9pPr marL="3596079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49481" indent="0">
              <a:buNone/>
              <a:defRPr sz="1300"/>
            </a:lvl2pPr>
            <a:lvl3pPr marL="899008" indent="0">
              <a:buNone/>
              <a:defRPr sz="1000"/>
            </a:lvl3pPr>
            <a:lvl4pPr marL="1348534" indent="0">
              <a:buNone/>
              <a:defRPr sz="900"/>
            </a:lvl4pPr>
            <a:lvl5pPr marL="1798007" indent="0">
              <a:buNone/>
              <a:defRPr sz="900"/>
            </a:lvl5pPr>
            <a:lvl6pPr marL="2247555" indent="0">
              <a:buNone/>
              <a:defRPr sz="900"/>
            </a:lvl6pPr>
            <a:lvl7pPr marL="2697061" indent="0">
              <a:buNone/>
              <a:defRPr sz="900"/>
            </a:lvl7pPr>
            <a:lvl8pPr marL="3146557" indent="0">
              <a:buNone/>
              <a:defRPr sz="900"/>
            </a:lvl8pPr>
            <a:lvl9pPr marL="359607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Times New Roman" pitchFamily="18" charset="0"/>
              </a:defRPr>
            </a:lvl1pPr>
          </a:lstStyle>
          <a:p>
            <a:pPr>
              <a:defRPr/>
            </a:pPr>
            <a:fld id="{192D7A4E-9F56-4D13-8721-B7F0E17612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2645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10195"/>
            <a:ext cx="77732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21" tIns="44988" rIns="89921" bIns="4498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0914"/>
            <a:ext cx="7773293" cy="411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354" y="6247805"/>
            <a:ext cx="1905372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073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6" y="6247805"/>
            <a:ext cx="2895451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073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7805"/>
            <a:ext cx="1905372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073" fontAlgn="base">
              <a:spcBef>
                <a:spcPct val="0"/>
              </a:spcBef>
              <a:spcAft>
                <a:spcPct val="0"/>
              </a:spcAft>
              <a:defRPr/>
            </a:pPr>
            <a:fld id="{56651942-B315-4E8B-A65E-21AA552DB512}" type="slidenum">
              <a:rPr lang="ru-RU" altLang="ru-RU" smtClean="0"/>
              <a:pPr defTabSz="914073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34440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5pPr>
      <a:lvl6pPr marL="449481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6pPr>
      <a:lvl7pPr marL="899008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7pPr>
      <a:lvl8pPr marL="1348534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8pPr>
      <a:lvl9pPr marL="179800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9pPr>
    </p:titleStyle>
    <p:bodyStyle>
      <a:lvl1pPr marL="334921" indent="-33492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829" indent="-278686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2233" indent="-22244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0886" indent="-222447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22029" indent="-222447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72298" indent="-2247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21786" indent="-2247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361" indent="-2247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0837" indent="-22474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481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08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534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007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555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061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557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079" algn="l" defTabSz="8990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10195"/>
            <a:ext cx="777329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30" tIns="44992" rIns="89930" bIns="44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0911"/>
            <a:ext cx="7773293" cy="411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30" tIns="44992" rIns="89930" bIns="44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354" y="6247805"/>
            <a:ext cx="1905372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30" tIns="44992" rIns="89930" bIns="44992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1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3" y="6247805"/>
            <a:ext cx="2895451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30" tIns="44992" rIns="89930" bIns="4499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162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7805"/>
            <a:ext cx="1905372" cy="45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30" tIns="44992" rIns="89930" bIns="4499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FFFFFF"/>
                </a:solidFill>
                <a:cs typeface="+mn-cs"/>
              </a:defRPr>
            </a:lvl1pPr>
          </a:lstStyle>
          <a:p>
            <a:pPr defTabSz="914162" fontAlgn="base">
              <a:spcBef>
                <a:spcPct val="0"/>
              </a:spcBef>
              <a:spcAft>
                <a:spcPct val="0"/>
              </a:spcAft>
              <a:defRPr/>
            </a:pPr>
            <a:fld id="{56651942-B315-4E8B-A65E-21AA552DB512}" type="slidenum">
              <a:rPr lang="ru-RU" altLang="ru-RU" smtClean="0"/>
              <a:pPr defTabSz="91416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97791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5pPr>
      <a:lvl6pPr marL="449525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6pPr>
      <a:lvl7pPr marL="899097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7pPr>
      <a:lvl8pPr marL="1348666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8pPr>
      <a:lvl9pPr marL="1798182" algn="ctr" rtl="0" fontAlgn="base">
        <a:spcBef>
          <a:spcPct val="0"/>
        </a:spcBef>
        <a:spcAft>
          <a:spcPct val="0"/>
        </a:spcAft>
        <a:defRPr sz="4300">
          <a:solidFill>
            <a:schemeClr val="tx2"/>
          </a:solidFill>
          <a:latin typeface="Times New Roman" pitchFamily="18" charset="0"/>
        </a:defRPr>
      </a:lvl9pPr>
    </p:titleStyle>
    <p:bodyStyle>
      <a:lvl1pPr marL="334954" indent="-33495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29900" indent="-2787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22344" indent="-22247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71039" indent="-22247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22226" indent="-22247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472539" indent="-2247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22071" indent="-2247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71689" indent="-2247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21210" indent="-2247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525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9097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666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182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774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7323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863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6430" algn="l" defTabSz="89909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89"/>
            <a:ext cx="9132838" cy="6846094"/>
            <a:chOff x="0" y="1"/>
            <a:chExt cx="5753" cy="4312"/>
          </a:xfrm>
        </p:grpSpPr>
        <p:sp>
          <p:nvSpPr>
            <p:cNvPr id="51203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defTabSz="9142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  <p:sp>
          <p:nvSpPr>
            <p:cNvPr id="51204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algn="ctr" defTabSz="91422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endParaRPr>
            </a:p>
          </p:txBody>
        </p:sp>
      </p:grpSp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354" y="610195"/>
            <a:ext cx="7773293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2092" tIns="51047" rIns="102092" bIns="510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354" y="6247805"/>
            <a:ext cx="1905372" cy="458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2092" tIns="51047" rIns="102092" bIns="51047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600" b="0">
                <a:effectLst/>
              </a:defRPr>
            </a:lvl1pPr>
          </a:lstStyle>
          <a:p>
            <a:pPr defTabSz="9142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81" y="6247805"/>
            <a:ext cx="2895451" cy="458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2092" tIns="51047" rIns="102092" bIns="51047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600" b="0">
                <a:effectLst/>
              </a:defRPr>
            </a:lvl1pPr>
          </a:lstStyle>
          <a:p>
            <a:pPr defTabSz="914221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12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75" y="6247805"/>
            <a:ext cx="1905372" cy="45839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02092" tIns="51047" rIns="102092" bIns="5104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600" b="0">
                <a:effectLst/>
              </a:defRPr>
            </a:lvl1pPr>
          </a:lstStyle>
          <a:p>
            <a:pPr defTabSz="914221" fontAlgn="base">
              <a:spcBef>
                <a:spcPct val="0"/>
              </a:spcBef>
              <a:spcAft>
                <a:spcPct val="0"/>
              </a:spcAft>
              <a:defRPr/>
            </a:pPr>
            <a:fld id="{1AD3322B-23EB-4F91-AB0E-E2B31086D1D3}" type="slidenum">
              <a:rPr lang="en-US" smtClean="0">
                <a:solidFill>
                  <a:srgbClr val="FFFFFF"/>
                </a:solidFill>
                <a:cs typeface="Times New Roman" pitchFamily="18" charset="0"/>
              </a:rPr>
              <a:pPr defTabSz="914221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3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354" y="1980909"/>
            <a:ext cx="7773293" cy="411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384" tIns="50692" rIns="101384" bIns="50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347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506986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1013974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521010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2028006" algn="ctr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79974" indent="-379974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2441" indent="-31497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3200">
          <a:solidFill>
            <a:schemeClr val="tx1"/>
          </a:solidFill>
          <a:latin typeface="+mn-lt"/>
        </a:defRPr>
      </a:lvl2pPr>
      <a:lvl3pPr marL="1266163" indent="-25123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700">
          <a:solidFill>
            <a:schemeClr val="tx1"/>
          </a:solidFill>
          <a:latin typeface="+mn-lt"/>
        </a:defRPr>
      </a:lvl3pPr>
      <a:lvl4pPr marL="1773627" indent="-25123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200">
          <a:solidFill>
            <a:schemeClr val="tx1"/>
          </a:solidFill>
          <a:latin typeface="+mn-lt"/>
        </a:defRPr>
      </a:lvl4pPr>
      <a:lvl5pPr marL="2281091" indent="-25123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5pPr>
      <a:lvl6pPr marL="2788511" indent="-25345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6pPr>
      <a:lvl7pPr marL="3295508" indent="-25345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7pPr>
      <a:lvl8pPr marL="3802509" indent="-25345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8pPr>
      <a:lvl9pPr marL="4309501" indent="-25345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6986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3974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1010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8006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5044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2006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49006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55999" algn="l" defTabSz="101397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 defTabSz="9139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3984" fontAlgn="base">
              <a:spcBef>
                <a:spcPct val="0"/>
              </a:spcBef>
              <a:spcAft>
                <a:spcPct val="0"/>
              </a:spcAft>
              <a:defRPr/>
            </a:pPr>
            <a:fld id="{1AD3322B-23EB-4F91-AB0E-E2B31086D1D3}" type="slidenum">
              <a:rPr lang="en-US" smtClean="0">
                <a:solidFill>
                  <a:srgbClr val="FFFFFF"/>
                </a:solidFill>
                <a:cs typeface="Times New Roman" pitchFamily="18" charset="0"/>
              </a:rPr>
              <a:pPr defTabSz="91398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defTabSz="913984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cs typeface="Times New Roman" pitchFamily="18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1">
          <a:gsLst>
            <a:gs pos="0">
              <a:schemeClr val="accent5">
                <a:lumMod val="50000"/>
              </a:schemeClr>
            </a:gs>
            <a:gs pos="65000">
              <a:schemeClr val="accent5">
                <a:lumMod val="50000"/>
              </a:schemeClr>
            </a:gs>
            <a:gs pos="100000">
              <a:schemeClr val="bg1">
                <a:lumMod val="85000"/>
                <a:lumOff val="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0"/>
          <p:cNvSpPr txBox="1">
            <a:spLocks noChangeArrowheads="1"/>
          </p:cNvSpPr>
          <p:nvPr/>
        </p:nvSpPr>
        <p:spPr bwMode="auto">
          <a:xfrm>
            <a:off x="0" y="14"/>
            <a:ext cx="9144000" cy="351645"/>
          </a:xfrm>
          <a:prstGeom prst="rect">
            <a:avLst/>
          </a:prstGeom>
          <a:solidFill>
            <a:srgbClr val="15A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50" tIns="50678" rIns="101350" bIns="50678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1800" b="1" dirty="0" smtClean="0">
                <a:latin typeface="+mn-lt"/>
              </a:rPr>
              <a:t>Сибирское управление </a:t>
            </a:r>
            <a:r>
              <a:rPr kumimoji="1" lang="ru-RU" altLang="ru-RU" sz="1800" b="1" dirty="0" err="1">
                <a:latin typeface="+mn-lt"/>
              </a:rPr>
              <a:t>Ростехнадзора</a:t>
            </a:r>
            <a:endParaRPr kumimoji="1" lang="ru-RU" altLang="ru-RU" sz="1800" b="1" dirty="0">
              <a:latin typeface="+mn-lt"/>
            </a:endParaRPr>
          </a:p>
        </p:txBody>
      </p:sp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0" y="2445253"/>
            <a:ext cx="9144000" cy="37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50" tIns="50678" rIns="101350" bIns="50678">
            <a:spAutoFit/>
          </a:bodyPr>
          <a:lstStyle/>
          <a:p>
            <a:pPr algn="ctr" eaLnBrk="0" hangingPunct="0">
              <a:defRPr/>
            </a:pPr>
            <a:endParaRPr lang="ru-RU" i="1">
              <a:solidFill>
                <a:schemeClr val="bg2"/>
              </a:solidFill>
            </a:endParaRP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20092" y="3549553"/>
            <a:ext cx="9144000" cy="37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50" tIns="50678" rIns="101350" bIns="50678">
            <a:spAutoFit/>
          </a:bodyPr>
          <a:lstStyle/>
          <a:p>
            <a:pPr algn="ctr" eaLnBrk="0" hangingPunct="0">
              <a:defRPr/>
            </a:pPr>
            <a:endParaRPr lang="ru-RU" i="1">
              <a:solidFill>
                <a:schemeClr val="bg2"/>
              </a:solidFill>
            </a:endParaRPr>
          </a:p>
        </p:txBody>
      </p:sp>
      <p:sp>
        <p:nvSpPr>
          <p:cNvPr id="6162" name="Rectangle 18"/>
          <p:cNvSpPr>
            <a:spLocks noChangeArrowheads="1"/>
          </p:cNvSpPr>
          <p:nvPr/>
        </p:nvSpPr>
        <p:spPr bwMode="auto">
          <a:xfrm>
            <a:off x="184191" y="1465961"/>
            <a:ext cx="8792393" cy="1825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50" tIns="50678" rIns="101350" bIns="50678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endParaRPr lang="ru-RU" sz="4500" dirty="0">
              <a:solidFill>
                <a:srgbClr val="FFFF00"/>
              </a:solidFill>
            </a:endParaRPr>
          </a:p>
          <a:p>
            <a:pPr algn="ctr" eaLnBrk="0" hangingPunct="0">
              <a:lnSpc>
                <a:spcPct val="90000"/>
              </a:lnSpc>
              <a:defRPr/>
            </a:pPr>
            <a:endParaRPr lang="ru-RU" sz="4500" dirty="0">
              <a:solidFill>
                <a:srgbClr val="FFFF00"/>
              </a:solidFill>
            </a:endParaRPr>
          </a:p>
          <a:p>
            <a:pPr algn="ctr" eaLnBrk="0" hangingPunct="0">
              <a:defRPr/>
            </a:pPr>
            <a:endParaRPr lang="ru-RU" sz="1300" i="1" dirty="0">
              <a:solidFill>
                <a:srgbClr val="003366"/>
              </a:solidFill>
            </a:endParaRPr>
          </a:p>
          <a:p>
            <a:pPr algn="ctr" eaLnBrk="0" hangingPunct="0">
              <a:defRPr/>
            </a:pPr>
            <a:endParaRPr lang="ru-RU" i="1" dirty="0">
              <a:solidFill>
                <a:schemeClr val="bg2"/>
              </a:solidFill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0" y="351659"/>
            <a:ext cx="9144000" cy="490366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 lIns="101350" tIns="50678" rIns="101350" bIns="50678">
            <a:spAutoFit/>
          </a:bodyPr>
          <a:lstStyle/>
          <a:p>
            <a:pPr algn="ctr" eaLnBrk="0" hangingPunct="0"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Начальник Кузбасского отдела</a:t>
            </a:r>
          </a:p>
          <a:p>
            <a:pPr algn="ctr" eaLnBrk="0" hangingPunct="0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 надзору за энергосетями и энергоустановками потребителей и энергоснабжением</a:t>
            </a:r>
          </a:p>
          <a:p>
            <a:pPr algn="ctr" eaLnBrk="0" hangingPunct="0">
              <a:defRPr/>
            </a:pPr>
            <a:r>
              <a:rPr lang="ru-R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Сибирского </a:t>
            </a:r>
            <a:r>
              <a:rPr lang="ru-RU" sz="2400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управления Ростехнадзора </a:t>
            </a:r>
            <a:endParaRPr lang="ru-RU" sz="24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endParaRPr lang="ru-RU" sz="2400" i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2400" i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Бродт</a:t>
            </a:r>
            <a:r>
              <a:rPr lang="ru-RU" sz="2400" i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Виктор Анатольевич</a:t>
            </a:r>
            <a:endParaRPr lang="ru-RU" sz="24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endParaRPr lang="ru-RU" sz="2400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sz="24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Правоприменительная практика Сибирского управления Ростехнадзора по проверке знаний в области энергетического надзора на территории                        Новосибирской </a:t>
            </a: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области»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" y="-83475"/>
            <a:ext cx="1060450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1676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67562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Статистика результатов проверки знаний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по Новосибирской области за период с 2015 по 2017 годы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59" y="6401079"/>
            <a:ext cx="991045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9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" y="4697"/>
            <a:ext cx="1060450" cy="104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7301700"/>
              </p:ext>
            </p:extLst>
          </p:nvPr>
        </p:nvGraphicFramePr>
        <p:xfrm>
          <a:off x="1583668" y="3866346"/>
          <a:ext cx="5976664" cy="273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30843"/>
              </p:ext>
            </p:extLst>
          </p:nvPr>
        </p:nvGraphicFramePr>
        <p:xfrm>
          <a:off x="739682" y="836712"/>
          <a:ext cx="808078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3323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38323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Проблемные вопросы при проведении проверки знаний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30723" name="Picture 41" descr="fsetan_embl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" y="2"/>
            <a:ext cx="1057052" cy="10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031132" y="6401079"/>
            <a:ext cx="1112872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10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95671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>
            <a:off x="179512" y="1052736"/>
            <a:ext cx="885698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marL="335009" indent="-33500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020" indent="-27875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22529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71294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22555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472941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22546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372237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21830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b="1" i="1" dirty="0" smtClean="0">
                <a:solidFill>
                  <a:schemeClr val="bg2"/>
                </a:solidFill>
              </a:rPr>
              <a:t>- Наличие </a:t>
            </a:r>
            <a:r>
              <a:rPr lang="ru-RU" b="1" i="1" dirty="0">
                <a:solidFill>
                  <a:schemeClr val="bg2"/>
                </a:solidFill>
              </a:rPr>
              <a:t>у экзаменуемого удостоверения старого образца, которое не действует с августа 2016 года;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/>
                </a:solidFill>
              </a:rPr>
              <a:t>- Экзаменуемый </a:t>
            </a:r>
            <a:r>
              <a:rPr lang="ru-RU" b="1" i="1" dirty="0">
                <a:solidFill>
                  <a:schemeClr val="bg2"/>
                </a:solidFill>
              </a:rPr>
              <a:t>не может представить удостоверение или иной документ подтверждающий наличие ранее присвоенной группы допуска по электробезопасности;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chemeClr val="bg2"/>
                </a:solidFill>
              </a:rPr>
              <a:t>- Удостоверение не заполнено или в </a:t>
            </a:r>
            <a:r>
              <a:rPr lang="ru-RU" b="1" i="1" dirty="0">
                <a:solidFill>
                  <a:schemeClr val="bg2"/>
                </a:solidFill>
              </a:rPr>
              <a:t>удостоверении отсутствуют необходимые подписи и печати </a:t>
            </a:r>
            <a:r>
              <a:rPr lang="ru-RU" b="1" i="1" dirty="0" smtClean="0">
                <a:solidFill>
                  <a:schemeClr val="bg2"/>
                </a:solidFill>
              </a:rPr>
              <a:t>организации.</a:t>
            </a:r>
            <a:endParaRPr lang="ru-RU" b="1" i="1" kern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0"/>
          <p:cNvSpPr txBox="1">
            <a:spLocks noChangeArrowheads="1"/>
          </p:cNvSpPr>
          <p:nvPr/>
        </p:nvSpPr>
        <p:spPr bwMode="auto">
          <a:xfrm>
            <a:off x="0" y="3"/>
            <a:ext cx="9144000" cy="351671"/>
          </a:xfrm>
          <a:prstGeom prst="rect">
            <a:avLst/>
          </a:prstGeom>
          <a:solidFill>
            <a:srgbClr val="15A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80" tIns="50691" rIns="101380" bIns="50691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l"/>
              <a:defRPr sz="4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–"/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2" charset="2"/>
              <a:buChar char="l"/>
              <a:defRPr sz="3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1" lang="ru-RU" altLang="ru-RU" sz="1800" b="1" dirty="0"/>
              <a:t>Сибирское управление </a:t>
            </a:r>
            <a:r>
              <a:rPr kumimoji="1" lang="ru-RU" altLang="ru-RU" sz="1800" b="1" dirty="0" err="1"/>
              <a:t>Ростехнадзора</a:t>
            </a:r>
            <a:endParaRPr kumimoji="1" lang="ru-RU" altLang="ru-RU" sz="1800" b="1" dirty="0"/>
          </a:p>
        </p:txBody>
      </p:sp>
      <p:pic>
        <p:nvPicPr>
          <p:cNvPr id="50179" name="Picture 41" descr="fsetan_embl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0"/>
            <a:ext cx="1057052" cy="124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Rectangle 16"/>
          <p:cNvSpPr>
            <a:spLocks noChangeArrowheads="1"/>
          </p:cNvSpPr>
          <p:nvPr/>
        </p:nvSpPr>
        <p:spPr bwMode="auto">
          <a:xfrm>
            <a:off x="0" y="2445250"/>
            <a:ext cx="9144000" cy="3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80" tIns="50691" rIns="101380" bIns="50691">
            <a:spAutoFit/>
          </a:bodyPr>
          <a:lstStyle/>
          <a:p>
            <a:pPr defTabSz="71995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i="1">
              <a:solidFill>
                <a:srgbClr val="000000"/>
              </a:solidFill>
            </a:endParaRPr>
          </a:p>
        </p:txBody>
      </p:sp>
      <p:sp>
        <p:nvSpPr>
          <p:cNvPr id="6163" name="Rectangle 19"/>
          <p:cNvSpPr>
            <a:spLocks noChangeArrowheads="1"/>
          </p:cNvSpPr>
          <p:nvPr/>
        </p:nvSpPr>
        <p:spPr bwMode="auto">
          <a:xfrm>
            <a:off x="0" y="3391796"/>
            <a:ext cx="9144000" cy="3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80" tIns="50691" rIns="101380" bIns="50691">
            <a:spAutoFit/>
          </a:bodyPr>
          <a:lstStyle/>
          <a:p>
            <a:pPr defTabSz="71995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i="1">
              <a:solidFill>
                <a:srgbClr val="000000"/>
              </a:solidFill>
            </a:endParaRPr>
          </a:p>
        </p:txBody>
      </p:sp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0" y="3357567"/>
            <a:ext cx="9144000" cy="25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80" tIns="50691" rIns="101380" bIns="50691">
            <a:spAutoFit/>
          </a:bodyPr>
          <a:lstStyle/>
          <a:p>
            <a:pPr algn="ctr" defTabSz="7199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b="1" i="1">
                <a:solidFill>
                  <a:srgbClr val="003366"/>
                </a:solidFill>
                <a:latin typeface="Arial" charset="0"/>
                <a:cs typeface="Arial" charset="0"/>
              </a:rPr>
              <a:t> </a:t>
            </a:r>
            <a:endParaRPr lang="ru-RU" i="1">
              <a:solidFill>
                <a:srgbClr val="000000"/>
              </a:solidFill>
            </a:endParaRPr>
          </a:p>
        </p:txBody>
      </p:sp>
      <p:sp>
        <p:nvSpPr>
          <p:cNvPr id="6166" name="Rectangle 22"/>
          <p:cNvSpPr>
            <a:spLocks noChangeArrowheads="1"/>
          </p:cNvSpPr>
          <p:nvPr/>
        </p:nvSpPr>
        <p:spPr bwMode="auto">
          <a:xfrm>
            <a:off x="0" y="4868171"/>
            <a:ext cx="9144000" cy="3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101380" tIns="50691" rIns="101380" bIns="50691">
            <a:spAutoFit/>
          </a:bodyPr>
          <a:lstStyle/>
          <a:p>
            <a:pPr defTabSz="71995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i="1">
              <a:solidFill>
                <a:srgbClr val="000000"/>
              </a:solidFill>
            </a:endParaRPr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44597" y="3145603"/>
            <a:ext cx="7272808" cy="933369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01380" tIns="50691" rIns="101380" bIns="50691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defTabSz="71995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altLang="ru-RU" sz="5400" i="1" dirty="0">
                <a:ln w="12700">
                  <a:solidFill>
                    <a:srgbClr val="FFCC66">
                      <a:satMod val="155000"/>
                    </a:srgbClr>
                  </a:solidFill>
                  <a:prstDash val="solid"/>
                </a:ln>
                <a:solidFill>
                  <a:srgbClr val="AAAAFF">
                    <a:lumMod val="7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Спасибо</a:t>
            </a:r>
            <a:r>
              <a:rPr lang="ru-RU" altLang="ru-RU" sz="5400" i="1" dirty="0">
                <a:ln w="12700">
                  <a:solidFill>
                    <a:srgbClr val="FFCC66">
                      <a:satMod val="155000"/>
                    </a:srgbClr>
                  </a:solidFill>
                  <a:prstDash val="solid"/>
                </a:ln>
                <a:solidFill>
                  <a:srgbClr val="AAAAFF">
                    <a:lumMod val="7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Unicode MS" pitchFamily="34" charset="-128"/>
              </a:rPr>
              <a:t> </a:t>
            </a:r>
            <a:r>
              <a:rPr lang="ru-RU" altLang="ru-RU" sz="5400" i="1" dirty="0">
                <a:ln w="12700">
                  <a:solidFill>
                    <a:srgbClr val="FFCC66">
                      <a:satMod val="155000"/>
                    </a:srgbClr>
                  </a:solidFill>
                  <a:prstDash val="solid"/>
                </a:ln>
                <a:solidFill>
                  <a:srgbClr val="AAAAFF">
                    <a:lumMod val="7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за внимание</a:t>
            </a:r>
            <a:r>
              <a:rPr lang="en-US" altLang="ru-RU" sz="5400" i="1" dirty="0">
                <a:ln w="12700">
                  <a:solidFill>
                    <a:srgbClr val="FFCC66">
                      <a:satMod val="155000"/>
                    </a:srgbClr>
                  </a:solidFill>
                  <a:prstDash val="solid"/>
                </a:ln>
                <a:solidFill>
                  <a:srgbClr val="AAAAFF">
                    <a:lumMod val="75000"/>
                  </a:srgb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!</a:t>
            </a:r>
            <a:endParaRPr lang="ru-RU" altLang="ru-RU" sz="5400" i="1" dirty="0">
              <a:ln w="12700">
                <a:solidFill>
                  <a:srgbClr val="FFCC66">
                    <a:satMod val="155000"/>
                  </a:srgbClr>
                </a:solidFill>
                <a:prstDash val="solid"/>
              </a:ln>
              <a:solidFill>
                <a:srgbClr val="AAAAFF">
                  <a:lumMod val="75000"/>
                </a:srgb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709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7"/>
            <a:ext cx="9144000" cy="968018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20" tIns="44988" rIns="89920" bIns="44988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9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Нормативно-правовые акты</a:t>
            </a:r>
          </a:p>
          <a:p>
            <a:pPr algn="ctr" defTabSz="7199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на основании которых проводится проверка знаний</a:t>
            </a:r>
          </a:p>
          <a:p>
            <a:pPr algn="ctr" defTabSz="71990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на группу допуска по электробезопасности 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40963" name="Picture 41" descr="fsetan_embl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"/>
            <a:ext cx="1057052" cy="10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78596" y="6338596"/>
            <a:ext cx="965410" cy="45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43" tIns="35399" rIns="70843" bIns="35399">
            <a:spAutoFit/>
          </a:bodyPr>
          <a:lstStyle/>
          <a:p>
            <a:pPr algn="r" defTabSz="712804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</a:t>
            </a:r>
            <a:r>
              <a:rPr kumimoji="1" lang="ru-RU" altLang="ru-RU" sz="2500" b="1" kern="0" dirty="0">
                <a:solidFill>
                  <a:srgbClr val="000099"/>
                </a:solidFill>
                <a:latin typeface="Arial" charset="0"/>
                <a:cs typeface="Times New Roman" pitchFamily="18" charset="0"/>
              </a:rPr>
              <a:t>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1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66470" y="6477098"/>
            <a:ext cx="1471960" cy="31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43" tIns="35399" rIns="70843" bIns="35399">
            <a:spAutoFit/>
          </a:bodyPr>
          <a:lstStyle/>
          <a:p>
            <a:pPr algn="ctr" defTabSz="712804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86987" y="1081392"/>
            <a:ext cx="8970026" cy="5257204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1290" tIns="35621" rIns="71290" bIns="35621"/>
          <a:lstStyle/>
          <a:p>
            <a:pPr defTabSz="7197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/>
              <a:t>- Правила </a:t>
            </a:r>
            <a:r>
              <a:rPr lang="ru-RU" sz="3200" b="1" i="1" dirty="0"/>
              <a:t>технической эксплуатации электроустановок </a:t>
            </a:r>
            <a:r>
              <a:rPr lang="ru-RU" sz="3200" b="1" i="1" dirty="0" smtClean="0"/>
              <a:t>потребителей</a:t>
            </a:r>
            <a:r>
              <a:rPr lang="ru-RU" sz="3200" b="1" i="1" dirty="0"/>
              <a:t>;</a:t>
            </a:r>
            <a:r>
              <a:rPr lang="ru-RU" sz="3200" b="1" i="1" dirty="0" smtClean="0"/>
              <a:t> </a:t>
            </a:r>
          </a:p>
          <a:p>
            <a:pPr defTabSz="7197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/>
              <a:t>- Правила </a:t>
            </a:r>
            <a:r>
              <a:rPr lang="ru-RU" sz="3200" b="1" i="1" dirty="0"/>
              <a:t>по охране труда при эксплуатации </a:t>
            </a:r>
            <a:r>
              <a:rPr lang="ru-RU" sz="3200" b="1" i="1" dirty="0" smtClean="0"/>
              <a:t>электроустановок; </a:t>
            </a:r>
          </a:p>
          <a:p>
            <a:pPr defTabSz="7197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/>
              <a:t>- Правила </a:t>
            </a:r>
            <a:r>
              <a:rPr lang="ru-RU" sz="3200" b="1" i="1" dirty="0"/>
              <a:t>работы с персоналом в организациях электроэнергетики Российской Федерации</a:t>
            </a:r>
            <a:r>
              <a:rPr lang="ru-RU" sz="3200" b="1" i="1" dirty="0" smtClean="0">
                <a:solidFill>
                  <a:srgbClr val="000000"/>
                </a:solidFill>
                <a:cs typeface="Times New Roman" pitchFamily="18" charset="0"/>
              </a:rPr>
              <a:t>.</a:t>
            </a:r>
          </a:p>
          <a:p>
            <a:pPr defTabSz="719764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i="1" dirty="0" smtClean="0">
                <a:solidFill>
                  <a:srgbClr val="000000"/>
                </a:solidFill>
                <a:cs typeface="Times New Roman" pitchFamily="18" charset="0"/>
              </a:rPr>
              <a:t>- Правила технической эксплуатации электрических станций и сетей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449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96801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Положение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об отраслевой территориальной </a:t>
            </a: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комиссии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Сибирского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управления </a:t>
            </a: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Ростехнадзора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по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проверке знаний норм и правил в области энергетического надзора</a:t>
            </a: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60" y="6401079"/>
            <a:ext cx="991044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2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1600" cy="90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User\Desktop\положе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83" y="1196751"/>
            <a:ext cx="3666047" cy="520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36" y="1024497"/>
            <a:ext cx="3816424" cy="5693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971600" y="1484784"/>
            <a:ext cx="1512168" cy="122413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1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8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67562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Оплата государственной пошлины за проведение экзамена по электробезопасности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60" y="6401079"/>
            <a:ext cx="991044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3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1600" cy="90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683" y="1124744"/>
            <a:ext cx="7773293" cy="4896544"/>
          </a:xfrm>
        </p:spPr>
        <p:txBody>
          <a:bodyPr/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Уплата государственной пошлины за прохождения проверки знаний по электробезопасности                        не предусмотрена действующим законодательством Российской Федерации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67562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Форма заявления о направлении работника на проверку </a:t>
            </a: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знаний и 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перечень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необходимых документов</a:t>
            </a:r>
            <a:r>
              <a:rPr kumimoji="1" lang="ru-RU" altLang="ru-RU" sz="1900" b="1" i="0">
                <a:solidFill>
                  <a:srgbClr val="FFFFFF"/>
                </a:solidFill>
                <a:cs typeface="Times New Roman" pitchFamily="18" charset="0"/>
              </a:rPr>
              <a:t>, </a:t>
            </a:r>
            <a:r>
              <a:rPr kumimoji="1" lang="ru-RU" altLang="ru-RU" sz="1900" b="1" i="0" smtClean="0">
                <a:solidFill>
                  <a:srgbClr val="FFFFFF"/>
                </a:solidFill>
                <a:cs typeface="Times New Roman" pitchFamily="18" charset="0"/>
              </a:rPr>
              <a:t>прилагаемых </a:t>
            </a:r>
            <a:r>
              <a:rPr kumimoji="1" lang="ru-RU" altLang="ru-RU" sz="1900" b="1" i="0">
                <a:solidFill>
                  <a:srgbClr val="FFFFFF"/>
                </a:solidFill>
                <a:cs typeface="Times New Roman" pitchFamily="18" charset="0"/>
              </a:rPr>
              <a:t>к </a:t>
            </a:r>
            <a:r>
              <a:rPr kumimoji="1" lang="ru-RU" altLang="ru-RU" sz="1900" b="1" i="0" smtClean="0">
                <a:solidFill>
                  <a:srgbClr val="FFFFFF"/>
                </a:solidFill>
                <a:cs typeface="Times New Roman" pitchFamily="18" charset="0"/>
              </a:rPr>
              <a:t>заявлению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60" y="6401079"/>
            <a:ext cx="991044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4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1600" cy="90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231" y="730895"/>
            <a:ext cx="4427537" cy="591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5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38323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Компьютерный класс для проведения проверки знаний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30723" name="Picture 41" descr="fsetan_embl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" y="2"/>
            <a:ext cx="1057052" cy="10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59" y="6401079"/>
            <a:ext cx="991045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5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2" name="Picture 2" descr="C:\Users\User\Desktop\Новая папка (3)\IMG_2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38540"/>
            <a:ext cx="5217440" cy="27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Новая папка (3)\IMG_28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01008"/>
            <a:ext cx="4796057" cy="28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55568" y="4005064"/>
            <a:ext cx="3888432" cy="1584176"/>
          </a:xfrm>
        </p:spPr>
        <p:txBody>
          <a:bodyPr/>
          <a:lstStyle/>
          <a:p>
            <a:pPr algn="l"/>
            <a:r>
              <a:rPr lang="ru-RU" sz="2200" b="1" dirty="0" smtClean="0">
                <a:solidFill>
                  <a:schemeClr val="bg2"/>
                </a:solidFill>
              </a:rPr>
              <a:t>- 10 рабочих мест</a:t>
            </a:r>
            <a:br>
              <a:rPr lang="ru-RU" sz="2200" b="1" dirty="0" smtClean="0">
                <a:solidFill>
                  <a:schemeClr val="bg2"/>
                </a:solidFill>
              </a:rPr>
            </a:br>
            <a:r>
              <a:rPr lang="ru-RU" sz="2200" b="1" dirty="0" smtClean="0">
                <a:solidFill>
                  <a:schemeClr val="bg2"/>
                </a:solidFill>
              </a:rPr>
              <a:t>- 2 камеры видеонаблюдения</a:t>
            </a:r>
            <a:br>
              <a:rPr lang="ru-RU" sz="2200" b="1" dirty="0" smtClean="0">
                <a:solidFill>
                  <a:schemeClr val="bg2"/>
                </a:solidFill>
              </a:rPr>
            </a:br>
            <a:r>
              <a:rPr lang="ru-RU" sz="2200" b="1" dirty="0" smtClean="0">
                <a:solidFill>
                  <a:schemeClr val="bg2"/>
                </a:solidFill>
              </a:rPr>
              <a:t>- Рабочее место комиссии</a:t>
            </a:r>
            <a:endParaRPr lang="ru-RU" sz="2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96801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Положение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об отраслевой территориальной </a:t>
            </a: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комиссии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Сибирского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управления </a:t>
            </a: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Ростехнадзора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по </a:t>
            </a:r>
            <a:r>
              <a:rPr kumimoji="1" lang="ru-RU" altLang="ru-RU" sz="1900" b="1" i="0" dirty="0">
                <a:solidFill>
                  <a:srgbClr val="FFFFFF"/>
                </a:solidFill>
                <a:cs typeface="Times New Roman" pitchFamily="18" charset="0"/>
              </a:rPr>
              <a:t>проверке знаний норм и правил в области энергетического надзора</a:t>
            </a: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60" y="6401079"/>
            <a:ext cx="991044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6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47246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71600" cy="90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683" y="1700808"/>
            <a:ext cx="7773293" cy="4464496"/>
          </a:xfrm>
        </p:spPr>
        <p:txBody>
          <a:bodyPr/>
          <a:lstStyle/>
          <a:p>
            <a:r>
              <a:rPr lang="ru-RU" sz="2800" dirty="0">
                <a:solidFill>
                  <a:schemeClr val="bg2"/>
                </a:solidFill>
              </a:rPr>
              <a:t>Положение об отраслевой территориальной </a:t>
            </a:r>
            <a:r>
              <a:rPr lang="ru-RU" sz="2800" dirty="0" smtClean="0">
                <a:solidFill>
                  <a:schemeClr val="bg2"/>
                </a:solidFill>
              </a:rPr>
              <a:t>комиссии Сибирского </a:t>
            </a:r>
            <a:r>
              <a:rPr lang="ru-RU" sz="2800" dirty="0">
                <a:solidFill>
                  <a:schemeClr val="bg2"/>
                </a:solidFill>
              </a:rPr>
              <a:t>управления Ростехнадзора</a:t>
            </a:r>
            <a:br>
              <a:rPr lang="ru-RU" sz="2800" dirty="0">
                <a:solidFill>
                  <a:schemeClr val="bg2"/>
                </a:solidFill>
              </a:rPr>
            </a:br>
            <a:r>
              <a:rPr lang="ru-RU" sz="2800" dirty="0">
                <a:solidFill>
                  <a:schemeClr val="bg2"/>
                </a:solidFill>
              </a:rPr>
              <a:t>по проверке знаний норм и правил в области энергетического </a:t>
            </a:r>
            <a:r>
              <a:rPr lang="ru-RU" sz="2800" dirty="0" smtClean="0">
                <a:solidFill>
                  <a:schemeClr val="bg2"/>
                </a:solidFill>
              </a:rPr>
              <a:t>надзора</a:t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b="1" i="1" dirty="0" smtClean="0">
                <a:solidFill>
                  <a:schemeClr val="bg2"/>
                </a:solidFill>
              </a:rPr>
              <a:t>пункт 40</a:t>
            </a:r>
            <a:r>
              <a:rPr lang="ru-RU" sz="2800" dirty="0" smtClean="0">
                <a:solidFill>
                  <a:schemeClr val="bg2"/>
                </a:solidFill>
              </a:rPr>
              <a:t/>
            </a:r>
            <a:br>
              <a:rPr lang="ru-RU" sz="2800" dirty="0" smtClean="0">
                <a:solidFill>
                  <a:schemeClr val="bg2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«При получении положительной оценки, по результатам компьютерного тестирования, либо по результатам ответов на вопросы экзаменационных билетов, дополнительные вопросы членами комиссии Управления 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не допускаются»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6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383234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Формы удостоверений по электробезопасности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30723" name="Picture 41" descr="fsetan_emblema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" y="2"/>
            <a:ext cx="1057052" cy="10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60" y="6401079"/>
            <a:ext cx="991044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</a:t>
            </a:r>
            <a:r>
              <a:rPr kumimoji="1" lang="ru-RU" altLang="ru-RU" sz="1900" b="1" i="1" kern="0" dirty="0" smtClean="0">
                <a:solidFill>
                  <a:srgbClr val="000099"/>
                </a:solidFill>
                <a:cs typeface="Times New Roman" pitchFamily="18" charset="0"/>
              </a:rPr>
              <a:t>7</a:t>
            </a:r>
            <a:endParaRPr kumimoji="1" lang="ru-RU" altLang="ru-RU" sz="1900" b="1" i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95671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>
            <a:off x="675062" y="827185"/>
            <a:ext cx="4064497" cy="78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marL="335009" indent="-33500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020" indent="-27875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22529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71294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22555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472941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22546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372237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21830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162">
              <a:buNone/>
            </a:pPr>
            <a:r>
              <a:rPr lang="ru-RU" sz="2000" b="1" i="1" kern="0" dirty="0" smtClean="0">
                <a:solidFill>
                  <a:schemeClr val="bg2"/>
                </a:solidFill>
              </a:rPr>
              <a:t>Форма удостоверения для электротехнического персонала</a:t>
            </a:r>
            <a:endParaRPr lang="ru-RU" sz="2000" b="1" i="1" kern="0" dirty="0">
              <a:solidFill>
                <a:schemeClr val="bg2"/>
              </a:solidFill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>
            <a:off x="4789712" y="1608807"/>
            <a:ext cx="3858770" cy="7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921" tIns="44988" rIns="89921" bIns="44988" numCol="1" anchor="t" anchorCtr="0" compatLnSpc="1">
            <a:prstTxWarp prst="textNoShape">
              <a:avLst/>
            </a:prstTxWarp>
          </a:bodyPr>
          <a:lstStyle>
            <a:lvl1pPr marL="335009" indent="-33500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020" indent="-27875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22529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571294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22555" indent="-222507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472941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22546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372237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21830" indent="-22480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162">
              <a:buNone/>
            </a:pPr>
            <a:r>
              <a:rPr lang="ru-RU" sz="2000" b="1" i="1" kern="0" dirty="0" smtClean="0">
                <a:solidFill>
                  <a:schemeClr val="bg2"/>
                </a:solidFill>
              </a:rPr>
              <a:t>Форма удостоверения для специалиста  по охране труда</a:t>
            </a:r>
            <a:endParaRPr lang="ru-RU" sz="2000" b="1" i="1" kern="0" dirty="0">
              <a:solidFill>
                <a:schemeClr val="bg2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59" y="2254105"/>
            <a:ext cx="3954239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89" y="1612361"/>
            <a:ext cx="3818111" cy="497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0" y="-1488"/>
            <a:ext cx="9144000" cy="675622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lIns="89911" tIns="44984" rIns="89911" bIns="44984">
            <a:spAutoFit/>
          </a:bodyPr>
          <a:lstStyle>
            <a:lvl1pPr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Форма протокола проверки знаний для</a:t>
            </a:r>
          </a:p>
          <a:p>
            <a:pPr algn="ctr" defTabSz="719833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altLang="ru-RU" sz="1900" b="1" i="0" dirty="0" smtClean="0">
                <a:solidFill>
                  <a:srgbClr val="FFFFFF"/>
                </a:solidFill>
                <a:cs typeface="Times New Roman" pitchFamily="18" charset="0"/>
              </a:rPr>
              <a:t>работников электросетевых и генерирующих организаций</a:t>
            </a:r>
            <a:endParaRPr kumimoji="1" lang="ru-RU" altLang="ru-RU" sz="1900" b="1" i="0" dirty="0">
              <a:solidFill>
                <a:srgbClr val="FFFFFF"/>
              </a:solidFill>
              <a:cs typeface="Times New Roman" pitchFamily="18" charset="0"/>
            </a:endParaRPr>
          </a:p>
        </p:txBody>
      </p:sp>
      <p:pic>
        <p:nvPicPr>
          <p:cNvPr id="30723" name="Picture 41" descr="fsetan_emblema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9" y="2"/>
            <a:ext cx="1057052" cy="105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8152959" y="6401079"/>
            <a:ext cx="991045" cy="36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r" defTabSz="712735">
              <a:defRPr/>
            </a:pPr>
            <a:r>
              <a:rPr kumimoji="1" lang="ru-RU" altLang="ru-RU" sz="1900" b="1" i="1" kern="0" dirty="0">
                <a:solidFill>
                  <a:srgbClr val="000099"/>
                </a:solidFill>
                <a:cs typeface="Times New Roman" pitchFamily="18" charset="0"/>
              </a:rPr>
              <a:t>Слайд 8</a:t>
            </a:r>
          </a:p>
        </p:txBody>
      </p:sp>
      <p:sp>
        <p:nvSpPr>
          <p:cNvPr id="11" name="Прямоугольник 4"/>
          <p:cNvSpPr>
            <a:spLocks noChangeArrowheads="1"/>
          </p:cNvSpPr>
          <p:nvPr/>
        </p:nvSpPr>
        <p:spPr bwMode="auto">
          <a:xfrm>
            <a:off x="3711" y="6495671"/>
            <a:ext cx="1471945" cy="31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0836" tIns="35396" rIns="70836" bIns="35396">
            <a:spAutoFit/>
          </a:bodyPr>
          <a:lstStyle/>
          <a:p>
            <a:pPr algn="ctr" defTabSz="712735">
              <a:defRPr/>
            </a:pPr>
            <a:r>
              <a:rPr kumimoji="1" lang="ru-RU" altLang="ru-RU" sz="1600" b="1" i="1" kern="0" dirty="0" err="1">
                <a:solidFill>
                  <a:srgbClr val="000099"/>
                </a:solidFill>
                <a:cs typeface="Times New Roman" pitchFamily="18" charset="0"/>
              </a:rPr>
              <a:t>Ростехнадзор</a:t>
            </a:r>
            <a:r>
              <a:rPr kumimoji="1" lang="ru-RU" altLang="ru-RU" sz="1600" b="1" i="1" kern="0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endParaRPr lang="ru-RU" altLang="ru-RU" sz="1900" b="1" kern="0" dirty="0">
              <a:solidFill>
                <a:srgbClr val="000099"/>
              </a:solidFill>
              <a:cs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914349"/>
              </p:ext>
            </p:extLst>
          </p:nvPr>
        </p:nvGraphicFramePr>
        <p:xfrm>
          <a:off x="2267744" y="836711"/>
          <a:ext cx="4752528" cy="56589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5" imgW="5667172" imgH="8019870" progId="AcroExch.Document.11">
                  <p:embed/>
                </p:oleObj>
              </mc:Choice>
              <mc:Fallback>
                <p:oleObj name="Acrobat Document" r:id="rId5" imgW="5667172" imgH="801987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7744" y="836711"/>
                        <a:ext cx="4752528" cy="56589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695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Оформление по умолчанию">
  <a:themeElements>
    <a:clrScheme name="Оформление по умолчанию 8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0033CC"/>
      </a:accent2>
      <a:accent3>
        <a:srgbClr val="AAAAFF"/>
      </a:accent3>
      <a:accent4>
        <a:srgbClr val="DADADA"/>
      </a:accent4>
      <a:accent5>
        <a:srgbClr val="AAFFFF"/>
      </a:accent5>
      <a:accent6>
        <a:srgbClr val="002DB9"/>
      </a:accent6>
      <a:hlink>
        <a:srgbClr val="FF0033"/>
      </a:hlink>
      <a:folHlink>
        <a:srgbClr val="FFFF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0033CC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002DB9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Оформление по умолчанию">
  <a:themeElements>
    <a:clrScheme name="Оформление по умолчанию 8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0033CC"/>
      </a:accent2>
      <a:accent3>
        <a:srgbClr val="AAAAFF"/>
      </a:accent3>
      <a:accent4>
        <a:srgbClr val="DADADA"/>
      </a:accent4>
      <a:accent5>
        <a:srgbClr val="AAFFFF"/>
      </a:accent5>
      <a:accent6>
        <a:srgbClr val="002DB9"/>
      </a:accent6>
      <a:hlink>
        <a:srgbClr val="FF0033"/>
      </a:hlink>
      <a:folHlink>
        <a:srgbClr val="FFFF00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0" i="1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0033CC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002DB9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oaring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341</Words>
  <Application>Microsoft Office PowerPoint</Application>
  <PresentationFormat>Экран (4:3)</PresentationFormat>
  <Paragraphs>83</Paragraphs>
  <Slides>12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2_Оформление по умолчанию</vt:lpstr>
      <vt:lpstr>3_Оформление по умолчанию</vt:lpstr>
      <vt:lpstr>2_Soaring</vt:lpstr>
      <vt:lpstr>Перспектива</vt:lpstr>
      <vt:lpstr>Acrobat Document</vt:lpstr>
      <vt:lpstr>Презентация PowerPoint</vt:lpstr>
      <vt:lpstr>Презентация PowerPoint</vt:lpstr>
      <vt:lpstr>Презентация PowerPoint</vt:lpstr>
      <vt:lpstr>Уплата государственной пошлины за прохождения проверки знаний по электробезопасности                        не предусмотрена действующим законодательством Российской Федерации</vt:lpstr>
      <vt:lpstr>Презентация PowerPoint</vt:lpstr>
      <vt:lpstr>- 10 рабочих мест - 2 камеры видеонаблюдения - Рабочее место комиссии</vt:lpstr>
      <vt:lpstr>Положение об отраслевой территориальной комиссии Сибирского управления Ростехнадзора по проверке знаний норм и правил в области энергетического надзора пункт 40 «При получении положительной оценки, по результатам компьютерного тестирования, либо по результатам ответов на вопросы экзаменационных билетов, дополнительные вопросы членами комиссии Управления  не допускаются»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Глушкова Алиса Игоревна</dc:creator>
  <cp:lastModifiedBy>user</cp:lastModifiedBy>
  <cp:revision>132</cp:revision>
  <cp:lastPrinted>2017-11-24T07:29:07Z</cp:lastPrinted>
  <dcterms:created xsi:type="dcterms:W3CDTF">2017-11-09T03:05:20Z</dcterms:created>
  <dcterms:modified xsi:type="dcterms:W3CDTF">2017-11-27T07:49:22Z</dcterms:modified>
</cp:coreProperties>
</file>