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9" r:id="rId3"/>
    <p:sldId id="270" r:id="rId4"/>
    <p:sldId id="278" r:id="rId5"/>
    <p:sldId id="271" r:id="rId6"/>
    <p:sldId id="287" r:id="rId7"/>
    <p:sldId id="288" r:id="rId8"/>
    <p:sldId id="289" r:id="rId9"/>
    <p:sldId id="290" r:id="rId10"/>
    <p:sldId id="284" r:id="rId11"/>
    <p:sldId id="285" r:id="rId12"/>
    <p:sldId id="286" r:id="rId13"/>
    <p:sldId id="276" r:id="rId14"/>
    <p:sldId id="281" r:id="rId15"/>
    <p:sldId id="275" r:id="rId16"/>
    <p:sldId id="291" r:id="rId17"/>
    <p:sldId id="292" r:id="rId18"/>
    <p:sldId id="293" r:id="rId19"/>
    <p:sldId id="294" r:id="rId20"/>
    <p:sldId id="295" r:id="rId21"/>
    <p:sldId id="296" r:id="rId22"/>
    <p:sldId id="298" r:id="rId23"/>
    <p:sldId id="299" r:id="rId24"/>
    <p:sldId id="300" r:id="rId25"/>
    <p:sldId id="301" r:id="rId26"/>
    <p:sldId id="302" r:id="rId27"/>
    <p:sldId id="303" r:id="rId28"/>
    <p:sldId id="260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00080"/>
    <a:srgbClr val="ABE9FF"/>
    <a:srgbClr val="8BE1FF"/>
    <a:srgbClr val="AFEAFF"/>
    <a:srgbClr val="BDEEFF"/>
    <a:srgbClr val="D9F5FF"/>
    <a:srgbClr val="A3E7FF"/>
    <a:srgbClr val="C5F0FF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93449179599353E-2"/>
          <c:y val="0.11623496573153144"/>
          <c:w val="0.8431957013883703"/>
          <c:h val="0.833554554505851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поднадзорных технических устройств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17368346551454802"/>
                  <c:y val="-0.17748902891340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0.1950485479052807"/>
                  <c:y val="0.134131131825225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.16281369187969527"/>
                  <c:y val="-6.08794352209664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0.2009152113386162"/>
                  <c:y val="4.81197739359349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0.10519389554572899"/>
                  <c:y val="6.40855145040079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6.6490920072614604E-2"/>
                  <c:y val="3.75393549932689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-0.18761846540457716"/>
                  <c:y val="-5.96618635312437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Краны</c:v>
                </c:pt>
                <c:pt idx="1">
                  <c:v>Лифты</c:v>
                </c:pt>
                <c:pt idx="2">
                  <c:v>Эскалаторы</c:v>
                </c:pt>
                <c:pt idx="3">
                  <c:v>Подъемники (вышки)</c:v>
                </c:pt>
                <c:pt idx="4">
                  <c:v>Строительные подъемники</c:v>
                </c:pt>
                <c:pt idx="5">
                  <c:v>Канатные дороги</c:v>
                </c:pt>
                <c:pt idx="6">
                  <c:v>Платформы подъемные для инвалидов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14817</c:v>
                </c:pt>
                <c:pt idx="1">
                  <c:v>32934</c:v>
                </c:pt>
                <c:pt idx="2">
                  <c:v>1086</c:v>
                </c:pt>
                <c:pt idx="3">
                  <c:v>1510</c:v>
                </c:pt>
                <c:pt idx="4">
                  <c:v>352</c:v>
                </c:pt>
                <c:pt idx="5">
                  <c:v>88</c:v>
                </c:pt>
                <c:pt idx="6">
                  <c:v>39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кранов по субъектам Российской Федерации поднадзорных Сибирскому управлению Ростехнадзора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3.0589561870724806E-2"/>
                  <c:y val="0.20891708568890546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1017453024932E-2"/>
                  <c:y val="3.18273179537498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numFmt formatCode="General" sourceLinked="0"/>
              <c:spPr/>
              <c:txPr>
                <a:bodyPr/>
                <a:lstStyle/>
                <a:p>
                  <a:pPr>
                    <a:defRPr sz="105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Кемеровская область</c:v>
                </c:pt>
                <c:pt idx="1">
                  <c:v>Алтайский край</c:v>
                </c:pt>
                <c:pt idx="2">
                  <c:v>Республика Алтай</c:v>
                </c:pt>
                <c:pt idx="3">
                  <c:v>Новосибирская область</c:v>
                </c:pt>
                <c:pt idx="4">
                  <c:v>Омская область</c:v>
                </c:pt>
                <c:pt idx="5">
                  <c:v>Томская область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4879</c:v>
                </c:pt>
                <c:pt idx="1">
                  <c:v>2092</c:v>
                </c:pt>
                <c:pt idx="2">
                  <c:v>64</c:v>
                </c:pt>
                <c:pt idx="3">
                  <c:v>3672</c:v>
                </c:pt>
                <c:pt idx="4">
                  <c:v>2735</c:v>
                </c:pt>
                <c:pt idx="5">
                  <c:v>1375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30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Лифты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1546772580824354"/>
          <c:y val="4.953178809755032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кранов по субъектам Российской Федерации поднадзорных Сибирскому управлению Ростехнадзора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3.6992467825636123E-2"/>
                  <c:y val="-0.121960485141750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Кемеровская область
</a:t>
                    </a:r>
                    <a:r>
                      <a:rPr lang="ru-RU" dirty="0" smtClean="0"/>
                      <a:t>6303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82556205510178"/>
                  <c:y val="-7.18711048834752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Алтайский край
</a:t>
                    </a:r>
                    <a:r>
                      <a:rPr lang="ru-RU" dirty="0" smtClean="0"/>
                      <a:t>5702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2963334186700672E-2"/>
                  <c:y val="-1.66903404075875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Республика Алтай
</a:t>
                    </a:r>
                    <a:r>
                      <a:rPr lang="ru-RU" dirty="0" smtClean="0"/>
                      <a:t>46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9399189140015036E-2"/>
                  <c:y val="0.22818981886975565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/>
                      <a:t>Новосибирская область
</a:t>
                    </a:r>
                    <a:r>
                      <a:rPr lang="ru-RU" sz="1000" dirty="0" smtClean="0"/>
                      <a:t>12422</a:t>
                    </a:r>
                    <a:endParaRPr lang="ru-RU" sz="1000" dirty="0"/>
                  </a:p>
                </c:rich>
              </c:tx>
              <c:numFmt formatCode="@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549421239830035"/>
                  <c:y val="-1.969980999810478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Омская область
</a:t>
                    </a:r>
                    <a:r>
                      <a:rPr lang="ru-RU" dirty="0" smtClean="0"/>
                      <a:t>6475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1173677964928212E-2"/>
                  <c:y val="1.791870110671090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Томская область
</a:t>
                    </a:r>
                    <a:r>
                      <a:rPr lang="ru-RU" dirty="0" smtClean="0"/>
                      <a:t>1986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@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Кемеровская область</c:v>
                </c:pt>
                <c:pt idx="1">
                  <c:v>Алтайский край</c:v>
                </c:pt>
                <c:pt idx="2">
                  <c:v>Республика Алтай</c:v>
                </c:pt>
                <c:pt idx="3">
                  <c:v>Новосибирская область</c:v>
                </c:pt>
                <c:pt idx="4">
                  <c:v>Омская область</c:v>
                </c:pt>
                <c:pt idx="5">
                  <c:v>Томская область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6303</c:v>
                </c:pt>
                <c:pt idx="1">
                  <c:v>5702</c:v>
                </c:pt>
                <c:pt idx="2">
                  <c:v>46</c:v>
                </c:pt>
                <c:pt idx="3">
                  <c:v>12422</c:v>
                </c:pt>
                <c:pt idx="4">
                  <c:v>6475</c:v>
                </c:pt>
                <c:pt idx="5">
                  <c:v>1986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51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Краны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5195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54257023782177194"/>
                  <c:y val="0.4156350597533058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546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8.9306224245350688E-2"/>
                  <c:y val="-0.3592707806128537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4516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8.2181884666050975E-2"/>
                  <c:y val="-3.77962119435289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1272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9.0986517338533884E-2"/>
                  <c:y val="-4.19872757622266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7.9836951680879092E-2"/>
                  <c:y val="-2.48696646874627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5.8992503902752323E-3"/>
                  <c:y val="-1.30048993184570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-0.17117026313692216"/>
                  <c:y val="-3.0060788856107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6.5486543122484225E-3"/>
                  <c:y val="-2.59180735748154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9"/>
              <c:layout>
                <c:manualLayout>
                  <c:x val="-1.4884370707558448E-3"/>
                  <c:y val="-1.57928268601157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Лист1!$A$2:$A$11</c:f>
              <c:strCache>
                <c:ptCount val="10"/>
                <c:pt idx="0">
                  <c:v>Мостовые</c:v>
                </c:pt>
                <c:pt idx="1">
                  <c:v>Автомобильные</c:v>
                </c:pt>
                <c:pt idx="2">
                  <c:v>Башенные</c:v>
                </c:pt>
                <c:pt idx="3">
                  <c:v>Козловые</c:v>
                </c:pt>
                <c:pt idx="4">
                  <c:v>Гусеничные</c:v>
                </c:pt>
                <c:pt idx="5">
                  <c:v>Пневмоколесные</c:v>
                </c:pt>
                <c:pt idx="6">
                  <c:v>Краны-манипуляторы</c:v>
                </c:pt>
                <c:pt idx="7">
                  <c:v>Железнодорожные </c:v>
                </c:pt>
                <c:pt idx="8">
                  <c:v>Портальные</c:v>
                </c:pt>
                <c:pt idx="9">
                  <c:v>Специальные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5195</c:v>
                </c:pt>
                <c:pt idx="1">
                  <c:v>4516</c:v>
                </c:pt>
                <c:pt idx="2">
                  <c:v>1272</c:v>
                </c:pt>
                <c:pt idx="3">
                  <c:v>1033</c:v>
                </c:pt>
                <c:pt idx="4">
                  <c:v>765</c:v>
                </c:pt>
                <c:pt idx="5">
                  <c:v>677</c:v>
                </c:pt>
                <c:pt idx="6">
                  <c:v>614</c:v>
                </c:pt>
                <c:pt idx="7">
                  <c:v>546</c:v>
                </c:pt>
                <c:pt idx="8">
                  <c:v>117</c:v>
                </c:pt>
                <c:pt idx="9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8095872"/>
        <c:axId val="98094080"/>
      </c:barChart>
      <c:valAx>
        <c:axId val="9809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095872"/>
        <c:crosses val="autoZero"/>
        <c:crossBetween val="between"/>
      </c:valAx>
      <c:catAx>
        <c:axId val="98095872"/>
        <c:scaling>
          <c:orientation val="minMax"/>
        </c:scaling>
        <c:delete val="0"/>
        <c:axPos val="b"/>
        <c:majorTickMark val="out"/>
        <c:minorTickMark val="none"/>
        <c:tickLblPos val="nextTo"/>
        <c:crossAx val="980940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аварий на подъемных сооружениях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пострадавших при несчастных случаях на подъемных сооружениях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13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23456"/>
        <c:axId val="37044992"/>
      </c:barChart>
      <c:catAx>
        <c:axId val="3432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044992"/>
        <c:crosses val="autoZero"/>
        <c:auto val="1"/>
        <c:lblAlgn val="ctr"/>
        <c:lblOffset val="100"/>
        <c:noMultiLvlLbl val="0"/>
      </c:catAx>
      <c:valAx>
        <c:axId val="3704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23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Башенные краны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Гусеничные краны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Подъемники (вышки)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Строительные подъемники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Портальные краны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038656"/>
        <c:axId val="48040192"/>
        <c:axId val="0"/>
      </c:bar3DChart>
      <c:catAx>
        <c:axId val="48038656"/>
        <c:scaling>
          <c:orientation val="minMax"/>
        </c:scaling>
        <c:delete val="0"/>
        <c:axPos val="b"/>
        <c:majorTickMark val="out"/>
        <c:minorTickMark val="none"/>
        <c:tickLblPos val="nextTo"/>
        <c:crossAx val="48040192"/>
        <c:crosses val="autoZero"/>
        <c:auto val="1"/>
        <c:lblAlgn val="ctr"/>
        <c:lblOffset val="100"/>
        <c:noMultiLvlLbl val="0"/>
      </c:catAx>
      <c:valAx>
        <c:axId val="4804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038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F6BAE-9C6C-4FBC-AB2B-9D0DA5FD41F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0111-4B61-455B-A30E-2977164D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9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40111-4B61-455B-A30E-2977164D0A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9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B3EC-9CDB-4218-ADE9-EC04B1974506}" type="datetime1">
              <a:rPr lang="ru-RU" smtClean="0"/>
              <a:t>28.11.2017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1BC4-BDEB-497B-A2D5-346D40522A20}" type="datetime1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6FA3-2E72-4E98-BB0D-284348585EAF}" type="datetime1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C463-30F4-47BC-A714-27F511F256D9}" type="datetime1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C823-8E6A-450F-AB26-DAB99BF7E200}" type="datetime1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43D6-AC10-4C95-8ADE-EDDF0FC024C6}" type="datetime1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A2C0-5DF8-4529-A313-5740B9E4DF6C}" type="datetime1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D866-8A22-48AB-B26A-B0AD16AD32DD}" type="datetime1">
              <a:rPr lang="ru-RU" smtClean="0"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1009-FCF1-48EF-9080-0EDCCA49E005}" type="datetime1">
              <a:rPr lang="ru-RU" smtClean="0"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A3C5-0479-428F-9F6B-216D284D07B5}" type="datetime1">
              <a:rPr lang="ru-RU" smtClean="0"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94FC-1FCC-482B-B918-BED1419AFB75}" type="datetime1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69E0-D8E0-4900-ABCD-289A4AD372B0}" type="datetime1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F4FE-96EE-4E50-B024-9D288886EA30}" type="datetime1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22C7-FB46-4405-82E0-23708CC92B05}" type="datetime1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543F-F00D-4EEA-B1AA-81B4694580E0}" type="datetime1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AE68-C53A-411B-8ACB-A0955FC3EE32}" type="datetime1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2DE0-6069-4DC4-AB6C-20C588DEC760}" type="datetime1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79A4-4D9F-42AA-8375-9B538C31F607}" type="datetime1">
              <a:rPr lang="ru-RU" smtClean="0"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C8D7-A7B7-4965-952B-698DF18E521D}" type="datetime1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E9A3-BA87-4818-AA20-728817D235AE}" type="datetime1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1D34-9F4E-4B43-8B1D-0561FDBD9823}" type="datetime1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1AC-D25B-4E79-B4DB-158072B37ACE}" type="datetime1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BE9FF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rgbClr val="8BE1FF"/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3738E6-D20E-457C-A2F7-F8633EDAC2C7}" type="datetime1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BE9FF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rgbClr val="8BE1FF"/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4F6AFB-7B20-459B-8A05-EE3B5A62744C}" type="datetime1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E1CC1D-3A57-46EE-8DCE-535725BF10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357158" y="1262063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35719" y="1990726"/>
            <a:ext cx="9144000" cy="194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ru-RU" dirty="0"/>
              <a:t>«Практика реализации полномочий Сибирского управления </a:t>
            </a:r>
            <a:r>
              <a:rPr lang="ru-RU" dirty="0" err="1"/>
              <a:t>Ростехнадзора</a:t>
            </a:r>
            <a:r>
              <a:rPr lang="ru-RU" dirty="0"/>
              <a:t>, предусмотренных законодательством и нормативно правовыми актами Российской Федерации, по контролю за соблюдением </a:t>
            </a:r>
            <a:r>
              <a:rPr lang="ru-RU" dirty="0" smtClean="0"/>
              <a:t>требований при </a:t>
            </a:r>
            <a:r>
              <a:rPr lang="ru-RU" dirty="0"/>
              <a:t>эксплуатации подъемных сооружений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0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0519" y="6065947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28 ноября 2017 </a:t>
            </a:r>
            <a:r>
              <a: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г.</a:t>
            </a:r>
          </a:p>
        </p:txBody>
      </p:sp>
      <p:grpSp>
        <p:nvGrpSpPr>
          <p:cNvPr id="2056" name="Group 36"/>
          <p:cNvGrpSpPr>
            <a:grpSpLocks/>
          </p:cNvGrpSpPr>
          <p:nvPr/>
        </p:nvGrpSpPr>
        <p:grpSpPr bwMode="auto">
          <a:xfrm>
            <a:off x="0" y="0"/>
            <a:ext cx="9144000" cy="1974850"/>
            <a:chOff x="0" y="-376"/>
            <a:chExt cx="5760" cy="1244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1400" b="1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270" y="-376"/>
              <a:ext cx="5328" cy="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2000" b="1" dirty="0">
                  <a:ln w="1905"/>
                  <a:gradFill>
                    <a:gsLst>
                      <a:gs pos="0">
                        <a:srgbClr val="2D2D8A">
                          <a:shade val="20000"/>
                          <a:satMod val="200000"/>
                        </a:srgbClr>
                      </a:gs>
                      <a:gs pos="78000">
                        <a:srgbClr val="2D2D8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2D2D8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Федеральная служба по экологическому,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2000" b="1" dirty="0">
                  <a:ln w="1905"/>
                  <a:gradFill>
                    <a:gsLst>
                      <a:gs pos="0">
                        <a:srgbClr val="2D2D8A">
                          <a:shade val="20000"/>
                          <a:satMod val="200000"/>
                        </a:srgbClr>
                      </a:gs>
                      <a:gs pos="78000">
                        <a:srgbClr val="2D2D8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2D2D8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</a:t>
              </a:r>
              <a:r>
                <a:rPr kumimoji="1" lang="ru-RU" sz="2000" b="1" dirty="0" smtClean="0">
                  <a:ln w="1905"/>
                  <a:gradFill>
                    <a:gsLst>
                      <a:gs pos="0">
                        <a:srgbClr val="2D2D8A">
                          <a:shade val="20000"/>
                          <a:satMod val="200000"/>
                        </a:srgbClr>
                      </a:gs>
                      <a:gs pos="78000">
                        <a:srgbClr val="2D2D8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2D2D8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надзору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2000" b="1" dirty="0" smtClean="0">
                  <a:ln w="1905"/>
                  <a:gradFill>
                    <a:gsLst>
                      <a:gs pos="0">
                        <a:srgbClr val="2D2D8A">
                          <a:shade val="20000"/>
                          <a:satMod val="200000"/>
                        </a:srgbClr>
                      </a:gs>
                      <a:gs pos="78000">
                        <a:srgbClr val="2D2D8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2D2D8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Сибирское управление</a:t>
              </a:r>
              <a:endParaRPr kumimoji="1"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57158" y="5301208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43" y="4039963"/>
            <a:ext cx="910175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Докладчик: Табак Евгений Яковлевич</a:t>
            </a:r>
          </a:p>
          <a:p>
            <a:pPr marL="285750" indent="-28575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dirty="0" smtClean="0"/>
              <a:t>начальник отдела по надзору за подъемными сооружениями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/>
              <a:t> Сибирского управления</a:t>
            </a:r>
            <a:r>
              <a:rPr lang="ru-RU" sz="1600" dirty="0"/>
              <a:t> </a:t>
            </a:r>
            <a:r>
              <a:rPr lang="ru-RU" sz="1600" dirty="0" smtClean="0"/>
              <a:t>Федеральной службы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/>
              <a:t>по экологическому, технологическому </a:t>
            </a:r>
            <a:r>
              <a:rPr lang="ru-RU" sz="1600" dirty="0"/>
              <a:t>и атомному </a:t>
            </a:r>
            <a:r>
              <a:rPr lang="ru-RU" sz="1600" dirty="0" smtClean="0"/>
              <a:t>надзору</a:t>
            </a: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0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Авария в г. Омск 26 октября 2015 года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12776"/>
            <a:ext cx="8688625" cy="521317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Авария в г. </a:t>
            </a:r>
            <a:r>
              <a:rPr lang="ru-RU" sz="2400" dirty="0" smtClean="0">
                <a:solidFill>
                  <a:schemeClr val="tx1"/>
                </a:solidFill>
              </a:rPr>
              <a:t>Кемерово 21 мая 2015 </a:t>
            </a:r>
            <a:r>
              <a:rPr lang="ru-RU" sz="2400" dirty="0">
                <a:solidFill>
                  <a:schemeClr val="tx1"/>
                </a:solidFill>
              </a:rPr>
              <a:t>года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065132" cy="537631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612245"/>
              </p:ext>
            </p:extLst>
          </p:nvPr>
        </p:nvGraphicFramePr>
        <p:xfrm>
          <a:off x="107504" y="836712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1600" y="24558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Динамика аварийности и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травматизма                                 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период с 2013 по </a:t>
            </a:r>
            <a:r>
              <a:rPr lang="ru-RU" sz="20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36973957"/>
              </p:ext>
            </p:extLst>
          </p:nvPr>
        </p:nvGraphicFramePr>
        <p:xfrm>
          <a:off x="251520" y="1017778"/>
          <a:ext cx="8544272" cy="546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260648"/>
            <a:ext cx="69847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6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Распределение аварий по типам подъемных сооружений</a:t>
            </a:r>
            <a:endParaRPr lang="ru-RU" sz="216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ямоугольник 91"/>
          <p:cNvSpPr/>
          <p:nvPr/>
        </p:nvSpPr>
        <p:spPr>
          <a:xfrm>
            <a:off x="101070" y="1483024"/>
            <a:ext cx="4261656" cy="17299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Изменения предусматривают больше случаев участия представителя Ростехнадзора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в работе комиссии по пуску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в эксплуатацию ПС (комиссия создается организацией)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320" y="692696"/>
            <a:ext cx="4261656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Комиссионный пуск ПС в работу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974" y="5881856"/>
            <a:ext cx="4261656" cy="4571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28972" y="692696"/>
            <a:ext cx="4359756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Указан перечень вопросов при пуске ПС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flipV="1">
            <a:off x="101070" y="6619663"/>
            <a:ext cx="8887658" cy="45719"/>
          </a:xfrm>
          <a:prstGeom prst="roundRect">
            <a:avLst>
              <a:gd name="adj" fmla="val 1773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80528" y="87952"/>
            <a:ext cx="8534400" cy="931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 smtClean="0"/>
              <a:t>Изменения по пуску ПС в работу</a:t>
            </a:r>
            <a:endParaRPr lang="ru-RU" sz="2600" b="1" dirty="0" smtClean="0">
              <a:latin typeface="+mn-lt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4320" y="3356992"/>
            <a:ext cx="4261656" cy="31645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БЫЛО:</a:t>
            </a:r>
          </a:p>
          <a:p>
            <a:pPr algn="ctr"/>
            <a:endParaRPr lang="ru-RU" sz="1400" b="1" dirty="0" smtClean="0">
              <a:solidFill>
                <a:srgbClr val="00B050"/>
              </a:solidFill>
            </a:endParaRPr>
          </a:p>
          <a:p>
            <a:endParaRPr lang="ru-RU" sz="1400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70C0"/>
                </a:solidFill>
              </a:rPr>
              <a:t>после </a:t>
            </a:r>
            <a:r>
              <a:rPr lang="ru-RU" sz="1400" b="1" dirty="0">
                <a:solidFill>
                  <a:srgbClr val="0070C0"/>
                </a:solidFill>
              </a:rPr>
              <a:t>монтажа кранов мостового типа и портального крана с применением </a:t>
            </a:r>
            <a:r>
              <a:rPr lang="ru-RU" sz="1400" b="1" dirty="0" smtClean="0">
                <a:solidFill>
                  <a:srgbClr val="0070C0"/>
                </a:solidFill>
              </a:rPr>
              <a:t>сварки;</a:t>
            </a:r>
          </a:p>
          <a:p>
            <a:pPr marL="285750" indent="-285750">
              <a:buFontTx/>
              <a:buChar char="-"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70C0"/>
                </a:solidFill>
              </a:rPr>
              <a:t>при </a:t>
            </a:r>
            <a:r>
              <a:rPr lang="ru-RU" sz="1400" b="1" dirty="0">
                <a:solidFill>
                  <a:srgbClr val="0070C0"/>
                </a:solidFill>
              </a:rPr>
              <a:t>смене эксплуатирующей организации для ПС, отработавшего срок службы</a:t>
            </a:r>
            <a:r>
              <a:rPr lang="ru-RU" sz="1400" b="1" dirty="0" smtClean="0">
                <a:solidFill>
                  <a:srgbClr val="0070C0"/>
                </a:solidFill>
              </a:rPr>
              <a:t>;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635334" y="1483023"/>
            <a:ext cx="4359755" cy="17299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</a:t>
            </a:r>
            <a:r>
              <a:rPr lang="ru-RU" sz="1400" b="1" dirty="0" smtClean="0">
                <a:solidFill>
                  <a:schemeClr val="tx1"/>
                </a:solidFill>
              </a:rPr>
              <a:t>ри пуске ПС в эксплуатацию комиссией осуществляется </a:t>
            </a:r>
            <a:r>
              <a:rPr lang="ru-RU" sz="1400" b="1" dirty="0">
                <a:solidFill>
                  <a:schemeClr val="tx1"/>
                </a:solidFill>
              </a:rPr>
              <a:t>проверка </a:t>
            </a:r>
            <a:r>
              <a:rPr lang="ru-RU" sz="1400" b="1" dirty="0" smtClean="0">
                <a:solidFill>
                  <a:schemeClr val="tx1"/>
                </a:solidFill>
              </a:rPr>
              <a:t>возможности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эксплуатации </a:t>
            </a:r>
            <a:r>
              <a:rPr lang="ru-RU" sz="1400" b="1" dirty="0" smtClean="0">
                <a:solidFill>
                  <a:schemeClr val="tx1"/>
                </a:solidFill>
              </a:rPr>
              <a:t>ПС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(</a:t>
            </a:r>
            <a:r>
              <a:rPr lang="ru-RU" sz="1400" b="1" dirty="0">
                <a:solidFill>
                  <a:srgbClr val="0070C0"/>
                </a:solidFill>
              </a:rPr>
              <a:t>проверка соответствия требованиям технических регламентов и настоящих ФНП, эксплуатационной </a:t>
            </a: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и </a:t>
            </a:r>
            <a:r>
              <a:rPr lang="ru-RU" sz="1400" b="1" dirty="0">
                <a:solidFill>
                  <a:srgbClr val="0070C0"/>
                </a:solidFill>
              </a:rPr>
              <a:t>ремонтной документации, проверка работоспособности ПС</a:t>
            </a:r>
            <a:r>
              <a:rPr lang="ru-RU" sz="1400" b="1" dirty="0">
                <a:solidFill>
                  <a:schemeClr val="tx1"/>
                </a:solidFill>
              </a:rPr>
              <a:t>)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635334" y="3428999"/>
            <a:ext cx="4353394" cy="3190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УЧАСТИЕ ИНСПЕКТОРА: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- при </a:t>
            </a:r>
            <a:r>
              <a:rPr lang="ru-RU" sz="1400" b="1" dirty="0">
                <a:solidFill>
                  <a:schemeClr val="tx1"/>
                </a:solidFill>
              </a:rPr>
              <a:t>пуске в работу после установки на объекте башенных кранов </a:t>
            </a:r>
            <a:r>
              <a:rPr lang="ru-RU" sz="1400" b="1" dirty="0" smtClean="0">
                <a:solidFill>
                  <a:schemeClr val="tx1"/>
                </a:solidFill>
              </a:rPr>
              <a:t>(</a:t>
            </a:r>
            <a:r>
              <a:rPr lang="ru-RU" sz="1400" b="1" dirty="0">
                <a:solidFill>
                  <a:schemeClr val="tx1"/>
                </a:solidFill>
              </a:rPr>
              <a:t>за исключением быстромонтируемых) </a:t>
            </a:r>
            <a:r>
              <a:rPr lang="ru-RU" sz="1400" b="1" dirty="0" smtClean="0">
                <a:solidFill>
                  <a:schemeClr val="tx1"/>
                </a:solidFill>
              </a:rPr>
              <a:t>и </a:t>
            </a:r>
            <a:r>
              <a:rPr lang="ru-RU" sz="1400" b="1" dirty="0">
                <a:solidFill>
                  <a:schemeClr val="tx1"/>
                </a:solidFill>
              </a:rPr>
              <a:t>грузопассажирских строительных подъемников;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- при </a:t>
            </a:r>
            <a:r>
              <a:rPr lang="ru-RU" sz="1400" b="1" dirty="0">
                <a:solidFill>
                  <a:srgbClr val="0070C0"/>
                </a:solidFill>
              </a:rPr>
              <a:t>пуске в работу после установки на объекте кранов мостового типа </a:t>
            </a:r>
            <a:r>
              <a:rPr lang="ru-RU" sz="1400" b="1" dirty="0" smtClean="0">
                <a:solidFill>
                  <a:srgbClr val="0070C0"/>
                </a:solidFill>
              </a:rPr>
              <a:t>и </a:t>
            </a:r>
            <a:r>
              <a:rPr lang="ru-RU" sz="1400" b="1" dirty="0">
                <a:solidFill>
                  <a:srgbClr val="0070C0"/>
                </a:solidFill>
              </a:rPr>
              <a:t>портальных кранов;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- при </a:t>
            </a:r>
            <a:r>
              <a:rPr lang="ru-RU" sz="1400" b="1" dirty="0">
                <a:solidFill>
                  <a:schemeClr val="tx1"/>
                </a:solidFill>
              </a:rPr>
              <a:t>пуске в работу после постановки на учет самоходных кранов иностранного производства грузоподъемностью </a:t>
            </a:r>
            <a:r>
              <a:rPr lang="ru-RU" sz="1400" b="1" dirty="0" smtClean="0">
                <a:solidFill>
                  <a:schemeClr val="tx1"/>
                </a:solidFill>
              </a:rPr>
              <a:t>25 </a:t>
            </a:r>
            <a:r>
              <a:rPr lang="ru-RU" sz="1400" b="1" dirty="0">
                <a:solidFill>
                  <a:schemeClr val="tx1"/>
                </a:solidFill>
              </a:rPr>
              <a:t>тонн и более, а также быстромонтируемых башенных кранов иностранного производства;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- при </a:t>
            </a:r>
            <a:r>
              <a:rPr lang="ru-RU" sz="1400" b="1" dirty="0">
                <a:solidFill>
                  <a:srgbClr val="0070C0"/>
                </a:solidFill>
              </a:rPr>
              <a:t>смене эксплуатирующей организации для ПС, отработавших срок службы.</a:t>
            </a:r>
          </a:p>
        </p:txBody>
      </p:sp>
      <p:sp>
        <p:nvSpPr>
          <p:cNvPr id="2" name="Овал 1"/>
          <p:cNvSpPr/>
          <p:nvPr/>
        </p:nvSpPr>
        <p:spPr>
          <a:xfrm>
            <a:off x="3825481" y="2752934"/>
            <a:ext cx="1378762" cy="1080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ПС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251192" cy="612190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7737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ФЕДЕРАЛЬНАЯ СЛУЖБА ПО ЭКОЛОГИЧЕСКОМУ, ТЕХНОЛОГИЧЕСКОМУ</a:t>
            </a:r>
          </a:p>
          <a:p>
            <a:pPr algn="ctr"/>
            <a:r>
              <a:rPr lang="ru-RU" sz="1600" dirty="0"/>
              <a:t>И АТОМНОМУ НАДЗОРУ</a:t>
            </a:r>
          </a:p>
          <a:p>
            <a:pPr algn="ctr"/>
            <a:r>
              <a:rPr lang="ru-RU" sz="1600" dirty="0"/>
              <a:t>ПРИКАЗ</a:t>
            </a:r>
          </a:p>
          <a:p>
            <a:pPr algn="ctr"/>
            <a:r>
              <a:rPr lang="ru-RU" sz="1600" dirty="0"/>
              <a:t>от 25 августа 2017 г. N 338</a:t>
            </a:r>
          </a:p>
          <a:p>
            <a:pPr algn="ctr"/>
            <a:r>
              <a:rPr lang="ru-RU" sz="1600" dirty="0"/>
              <a:t>О ПРИЗНАНИИ НЕ ПОДЛЕЖАЩИМИ ПРИМЕНЕНИЮ</a:t>
            </a:r>
          </a:p>
          <a:p>
            <a:pPr algn="ctr"/>
            <a:r>
              <a:rPr lang="ru-RU" sz="1600" dirty="0"/>
              <a:t>НЕКОТОРЫХ АКТОВ ФЕДЕРАЛЬНОГО ГОРНОГО И ПРОМЫШЛЕННОГО</a:t>
            </a:r>
          </a:p>
          <a:p>
            <a:pPr algn="ctr"/>
            <a:r>
              <a:rPr lang="ru-RU" sz="1600" dirty="0"/>
              <a:t>НАДЗОРА </a:t>
            </a:r>
            <a:r>
              <a:rPr lang="ru-RU" sz="1600" dirty="0" smtClean="0"/>
              <a:t>РОССИИ</a:t>
            </a:r>
          </a:p>
          <a:p>
            <a:pPr algn="ctr"/>
            <a:endParaRPr lang="ru-RU" sz="500" dirty="0"/>
          </a:p>
          <a:p>
            <a:pPr algn="just">
              <a:spcBef>
                <a:spcPts val="600"/>
              </a:spcBef>
            </a:pPr>
            <a:r>
              <a:rPr lang="ru-RU" dirty="0" smtClean="0"/>
              <a:t>     В </a:t>
            </a:r>
            <a:r>
              <a:rPr lang="ru-RU" dirty="0"/>
              <a:t>целях приведения нормативных правовых актов в сфере деятельности </a:t>
            </a:r>
            <a:r>
              <a:rPr lang="ru-RU" dirty="0" err="1"/>
              <a:t>Ростехнадзора</a:t>
            </a:r>
            <a:r>
              <a:rPr lang="ru-RU" dirty="0"/>
              <a:t> в соответствие с техническими регламентами Таможенного союза </a:t>
            </a:r>
            <a:r>
              <a:rPr lang="ru-RU" dirty="0" smtClean="0"/>
              <a:t>                     и </a:t>
            </a:r>
            <a:r>
              <a:rPr lang="ru-RU" dirty="0"/>
              <a:t>постановлением Правительства Российской Федерации от 24 июня 2017 г. N 743 "Об организации безопасного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в метрополитенах" приказываю</a:t>
            </a:r>
            <a:r>
              <a:rPr lang="ru-RU" dirty="0" smtClean="0"/>
              <a:t>:</a:t>
            </a:r>
          </a:p>
          <a:p>
            <a:pPr algn="just">
              <a:spcBef>
                <a:spcPts val="600"/>
              </a:spcBef>
            </a:pPr>
            <a:endParaRPr lang="ru-RU" sz="300" dirty="0"/>
          </a:p>
          <a:p>
            <a:pPr algn="just">
              <a:spcBef>
                <a:spcPts val="600"/>
              </a:spcBef>
            </a:pPr>
            <a:r>
              <a:rPr lang="ru-RU" dirty="0" smtClean="0"/>
              <a:t>1. Признать </a:t>
            </a:r>
            <a:r>
              <a:rPr lang="ru-RU" dirty="0"/>
              <a:t>не подлежащими применению следующие постановления Госгортехнадзора </a:t>
            </a:r>
            <a:r>
              <a:rPr lang="ru-RU" dirty="0" smtClean="0"/>
              <a:t>России: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- от </a:t>
            </a:r>
            <a:r>
              <a:rPr lang="ru-RU" dirty="0"/>
              <a:t>2 августа 1994 г. N 47 "Об утверждении "Правил устройства и безопасной </a:t>
            </a:r>
            <a:r>
              <a:rPr lang="ru-RU" dirty="0" smtClean="0"/>
              <a:t>эксплуатации </a:t>
            </a:r>
            <a:r>
              <a:rPr lang="ru-RU" dirty="0"/>
              <a:t>эскалаторов";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dirty="0" smtClean="0"/>
              <a:t>от </a:t>
            </a:r>
            <a:r>
              <a:rPr lang="ru-RU" dirty="0"/>
              <a:t>11 марта 2001 г. N 10 "Об утверждении "Правил устройства и безопасной эксплуатации платформ подъемных для инвалидов</a:t>
            </a:r>
            <a:r>
              <a:rPr lang="ru-RU" dirty="0" smtClean="0"/>
              <a:t>".</a:t>
            </a:r>
          </a:p>
          <a:p>
            <a:pPr algn="just">
              <a:spcBef>
                <a:spcPts val="600"/>
              </a:spcBef>
            </a:pPr>
            <a:endParaRPr lang="ru-RU" sz="300" dirty="0"/>
          </a:p>
          <a:p>
            <a:pPr algn="just">
              <a:spcBef>
                <a:spcPts val="600"/>
              </a:spcBef>
            </a:pPr>
            <a:r>
              <a:rPr lang="ru-RU" dirty="0"/>
              <a:t>2. Настоящий приказ вступает в силу с 30 августа 2017 года.</a:t>
            </a:r>
          </a:p>
          <a:p>
            <a:pPr algn="r"/>
            <a:r>
              <a:rPr lang="ru-RU" dirty="0"/>
              <a:t>Руководитель</a:t>
            </a:r>
          </a:p>
          <a:p>
            <a:pPr algn="r"/>
            <a:r>
              <a:rPr lang="ru-RU" dirty="0"/>
              <a:t>А.В.АЛЕШИН</a:t>
            </a:r>
            <a:endParaRPr lang="ru-RU" dirty="0"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8424936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400" dirty="0"/>
              <a:t>30.06.2017 на официальном сайте http://publication.pravo.gov.ru опубликовано постановление Правительства Российской </a:t>
            </a:r>
            <a:r>
              <a:rPr lang="ru-RU" sz="2400" dirty="0" smtClean="0"/>
              <a:t>Федерации от </a:t>
            </a:r>
            <a:r>
              <a:rPr lang="ru-RU" sz="2400" dirty="0"/>
              <a:t>24 июня 2017 года № 743 «Об организации безопасного </a:t>
            </a:r>
            <a:r>
              <a:rPr lang="ru-RU" sz="2400" dirty="0" smtClean="0"/>
              <a:t>использования и </a:t>
            </a:r>
            <a:r>
              <a:rPr lang="ru-RU" sz="2400" dirty="0"/>
              <a:t>содержания лифтов, подъемных платформ для инвалидов, пассажирских конвейеров (движущихся пешеходных дорожек), эскалаторов,                                     за исключением эскалаторов в метрополитенах», проект которого был разработан </a:t>
            </a:r>
            <a:r>
              <a:rPr lang="ru-RU" sz="2400" dirty="0" err="1"/>
              <a:t>Ростехнадзором</a:t>
            </a:r>
            <a:r>
              <a:rPr lang="ru-RU" sz="2400" dirty="0"/>
              <a:t> по поручению Правительства Российской Федерации.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264" y="548680"/>
            <a:ext cx="8820472" cy="5057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/>
              <a:t>В </a:t>
            </a:r>
            <a:r>
              <a:rPr lang="ru-RU" sz="2000" dirty="0"/>
              <a:t>рамках реализации постановления Правительства Российской Федерации от 24 июня 2017 г. №743 </a:t>
            </a:r>
            <a:r>
              <a:rPr lang="ru-RU" sz="2000" dirty="0" err="1"/>
              <a:t>Ростехнадзором</a:t>
            </a:r>
            <a:r>
              <a:rPr lang="ru-RU" sz="2000" dirty="0"/>
              <a:t> разрабатываются и будут утверждены соответствующими приказами: </a:t>
            </a:r>
            <a:endParaRPr lang="ru-RU" sz="2000" dirty="0" smtClean="0"/>
          </a:p>
          <a:p>
            <a:pPr algn="just">
              <a:lnSpc>
                <a:spcPct val="125000"/>
              </a:lnSpc>
            </a:pPr>
            <a:endParaRPr lang="ru-RU" sz="2000" dirty="0"/>
          </a:p>
          <a:p>
            <a:pPr>
              <a:lnSpc>
                <a:spcPct val="125000"/>
              </a:lnSpc>
            </a:pPr>
            <a:r>
              <a:rPr lang="ru-RU" sz="2000" dirty="0"/>
              <a:t> – административный регламент по предоставлению государственной услуги по вводу в эксплуатацию лифтов, подъемных платформ для инвалидов, пассажирских конвейеров (движущихся пешеходных дорожек</a:t>
            </a:r>
            <a:r>
              <a:rPr lang="ru-RU" sz="2000" dirty="0" smtClean="0"/>
              <a:t>) и </a:t>
            </a:r>
            <a:r>
              <a:rPr lang="ru-RU" sz="2000" dirty="0"/>
              <a:t>эскалаторов, за исключением эскалаторов в метрополитенах </a:t>
            </a:r>
            <a:r>
              <a:rPr lang="ru-RU" sz="2000" dirty="0" smtClean="0"/>
              <a:t> (</a:t>
            </a:r>
            <a:r>
              <a:rPr lang="ru-RU" sz="2000" dirty="0"/>
              <a:t>далее – объекты) после осуществления их монтажа в связи с заменой или модернизации; </a:t>
            </a:r>
            <a:endParaRPr lang="ru-RU" sz="2000" dirty="0" smtClean="0"/>
          </a:p>
          <a:p>
            <a:pPr>
              <a:lnSpc>
                <a:spcPct val="125000"/>
              </a:lnSpc>
            </a:pPr>
            <a:endParaRPr lang="ru-RU" sz="2000" dirty="0"/>
          </a:p>
          <a:p>
            <a:pPr>
              <a:lnSpc>
                <a:spcPct val="125000"/>
              </a:lnSpc>
            </a:pPr>
            <a:r>
              <a:rPr lang="ru-RU" sz="2000" dirty="0" smtClean="0"/>
              <a:t>– </a:t>
            </a:r>
            <a:r>
              <a:rPr lang="ru-RU" sz="2000" dirty="0"/>
              <a:t>порядок технического освидетельствования и обследования подъемных платформ для инвалидов, пассажирских конвейеров (движущихся пешеходных дорожек), эскалаторов;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352928" cy="5673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sz="2000" dirty="0"/>
              <a:t> – форма заключения по результатам обследования подъемной платформы для инвалидов, пассажирского конвейера (движущейся пешеходной дорожки) и эскалатора;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sz="2000" dirty="0"/>
              <a:t> – форма акта технического освидетельствования подъемной платформы     для инвалидов, пассажирского конвейера (движущейся пешеходной дорожки) и эскалатора;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sz="2000" dirty="0"/>
              <a:t> – форма уведомления о вводе объекта в эксплуатацию;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sz="2000" dirty="0"/>
              <a:t> – форма уведомления о выводе объекта из эксплуатации;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sz="2000" dirty="0"/>
              <a:t> – форма акта контрольного осмотра объекта;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sz="2000" dirty="0"/>
              <a:t> – форма акта о вводе объекта в эксплуатацию;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sz="2000" dirty="0"/>
              <a:t> – форма уведомления об изменении владельца объекта;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sz="2000" dirty="0"/>
              <a:t> – форма журнала периодического осмотра объекта;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sz="2000" dirty="0"/>
              <a:t>– форма журнала технического обслуживания и ремонта объекта.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74923180"/>
              </p:ext>
            </p:extLst>
          </p:nvPr>
        </p:nvGraphicFramePr>
        <p:xfrm>
          <a:off x="917594" y="980728"/>
          <a:ext cx="709278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одзаголовок 2"/>
          <p:cNvSpPr>
            <a:spLocks noGrp="1"/>
          </p:cNvSpPr>
          <p:nvPr/>
        </p:nvSpPr>
        <p:spPr>
          <a:xfrm>
            <a:off x="323528" y="797247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chemeClr val="tx1"/>
                </a:solidFill>
              </a:rPr>
              <a:t>5487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поднадзорных организациях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эксплуатируются </a:t>
            </a:r>
            <a:r>
              <a:rPr lang="ru-RU" sz="1800" dirty="0" smtClean="0">
                <a:solidFill>
                  <a:schemeClr val="tx1"/>
                </a:solidFill>
              </a:rPr>
              <a:t>50826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подъемных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сооружений 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грузоподъемные краны, подъемники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вышки), лифты, подвесные и буксировочные канатные дороги, фуникулеры, эскалаторы, строительные подъемники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подъемники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инвалидов).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647564" y="116632"/>
            <a:ext cx="8064896" cy="64807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Подъемные сооружения</a:t>
            </a:r>
            <a:endParaRPr lang="ru-RU" sz="3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9092" y="106887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/>
              <a:t>Организация безопасного использования и содержания объекта обеспечивается владельцем объекта и включает в зависимости от вида объекта реализацию следующих мер: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а) соблюдение требований технических регламентов Таможенного союза «Безопасность лифтов» и «О безопасности машин и оборудования», настоящих Правил и руководства (инструкции) по эксплуатации объекта;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б) обеспечение соответствия фактических параметров объекта основным техническим данным и характеристикам объекта и его оборудования, указанным в сопроводительной документации объекта;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в) организация осмотра объекта, обслуживания и ремонта объекта и системы диспетчерского (операторского) контроля в соответствии с требованиями руководства (инструкции) по эксплуатации объекта;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г) организация аварийно-технического обслуживания объекта в соответствии с положениями настоящих Правил и руководства (инструкции) по эксплуатации объекта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592" y="188640"/>
            <a:ext cx="835292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д) организация проведения технического освидетельствования объекта в период назначенного срока службы</a:t>
            </a:r>
            <a:r>
              <a:rPr lang="ru-RU" sz="2000" dirty="0" smtClean="0"/>
              <a:t>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 smtClean="0"/>
              <a:t>е</a:t>
            </a:r>
            <a:r>
              <a:rPr lang="ru-RU" sz="2000" dirty="0"/>
              <a:t>) организация проведения обследования объекта по истечении назначенного срока службы;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ж) выполнение мероприятий по устранению нарушений и неисправностей, выявленных при проведении технического освидетельствования и обследования объекта в сроки, указанные в акте технического освидетельствования объекта и заключении по результатам его обследования;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з) обеспечение надлежащего функционирования двусторонней переговорной связи между лицами, находящимися в кабине лифта, на грузонесущем устройстве подъемной платформы для инвалидов, если такая платформа оборудована средствами для подключения к двусторонней переговорной связи, и квалифицированным персоналом</a:t>
            </a:r>
            <a:r>
              <a:rPr lang="ru-RU" sz="2000" dirty="0" smtClean="0"/>
              <a:t>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и) обеспечение сохранности документов, указанных в пункте 9 настоящих Правил;</a:t>
            </a:r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2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592" y="620688"/>
            <a:ext cx="8352928" cy="5907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к) обеспечение беспрепятственного и безопасного подхода (доступа) квалифицированного персонала к сооружениям и техническим устройствам, используемым на объекте, включая оборудование, расположенное на посадочных, этажных площадках и во вспомогательных помещениях (шахтах, приямках, машинных и блочных помещениях), а также освещенности подходов, проходов и зон обслуживания;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л) хранение ключей от машинных, блочных, чердачных и других помещений, используемых для размещения оборудования объекта, и их выдача квалифицированному персоналу, исключающие доступ посторонних лиц к помещениям и оборудованию объекта;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м) исключение хранения и размещения в машинных и блочных помещениях, используемых для размещения оборудования объекта, предметов и оборудования, не связанных с использованием и содержанием объекта;</a:t>
            </a:r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592" y="288902"/>
            <a:ext cx="8352928" cy="664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н) размещение в кабине лифта и на основном посадочном этаже лифта, площадках подъемных платформ для инвалидов, пассажирских конвейеров (движущихся пешеходных дорожек) и эскалаторов информации на стендах, в виде табличек, наклеек и иных носителей, содержащей: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сведения о средствах и способе связи с квалифицированным персоналом и аварийной службой;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правила пользования объектом;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о) размещение на основной посадочной площадке (этаже) объекта информации с указанием учетного и заводского номеров, даты ввода в эксплуатацию, срока службы и даты следующего технического освидетельствования объекта;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п) приостановление использования объекта в случае возникновения угрозы причинения вреда жизни, здоровью граждан, имуществу граждан и организаций при наличии нарушений по перечню согласно приложению №1, до устранения такой угрозы;</a:t>
            </a:r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174733"/>
            <a:ext cx="8352928" cy="443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р) соответствие квалификации работников владельца объекта требованиям профессиональных стандартов в зависимости от выполняемых ими трудовых функций;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с) назначение распорядительным актом лица, ответственного за организацию эксплуатации объекта из числа квалифицированного персонала;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2000" dirty="0"/>
              <a:t>т) обеспечение электрической энергией оборудования систем диспетчерского (операторского) контроля, видеонаблюдения, двусторонней переговорной связи и освещения кабины в течение не менее 1 часа после прекращения энергоснабжения объекта.</a:t>
            </a:r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052736"/>
            <a:ext cx="8352928" cy="464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/>
              <a:t>Учет </a:t>
            </a:r>
            <a:r>
              <a:rPr lang="ru-RU" sz="2000" dirty="0"/>
              <a:t>введенных в эксплуатацию объектов осуществляется </a:t>
            </a:r>
            <a:r>
              <a:rPr lang="ru-RU" sz="2000" dirty="0" err="1"/>
              <a:t>Ростехнадзором</a:t>
            </a:r>
            <a:r>
              <a:rPr lang="ru-RU" sz="2000" dirty="0"/>
              <a:t> в реестре объектов. Основаниями для включения сведений об объекте в указанный реестр являются: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для объекта, монтаж которого осуществлен в связи с заменой, или объекта, прошедшего модернизацию, - акт ввода объекта в эксплуатацию;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для объекта, введенного в эксплуатацию в составе объекта капитального строительства в соответствии с Градостроительным кодексом Российской Федерации, - уведомление о вводе объекта в эксплуатацию. Указанное уведомление направляется владельцем объекта в Ростехнадзор в 10-дневный срок со дня получения разрешения на ввод объекта капитального строительства в эксплуатацию.</a:t>
            </a:r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9649" y="119675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 Пунктом 3 Правил установлено, что все лифты, на которые распространяется действие Правил, введенные в эксплуатацию </a:t>
            </a:r>
            <a:r>
              <a:rPr lang="ru-RU" sz="2000" dirty="0" smtClean="0"/>
              <a:t>                              до </a:t>
            </a:r>
            <a:r>
              <a:rPr lang="ru-RU" sz="2000" dirty="0"/>
              <a:t>момента вступления в силу Правил (в том числе ранее снятые </a:t>
            </a:r>
            <a:r>
              <a:rPr lang="ru-RU" sz="2000" dirty="0" smtClean="0"/>
              <a:t>                             с </a:t>
            </a:r>
            <a:r>
              <a:rPr lang="ru-RU" sz="2000" dirty="0"/>
              <a:t>регистрации) и находящиеся в настоящее время в эксплуатации, подлежат постановке на учет в срок, не превышающий 4 месяцев со дня вступления в силу Правил, для чего в Ростехнадзор все владельцы лифтов должны направить уведомления о вводе в эксплуатацию объектов, введенных в эксплуатацию до вступления в силу Правил, в срок, не превышающий 4 месяцев со дня вступления в силу Правил. Сведения о лифте в целях постановки его на учет подаются по рекомендованной форме.</a:t>
            </a:r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357158" y="1262063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35719" y="1990726"/>
            <a:ext cx="9144000" cy="194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cap="all" dirty="0" smtClean="0">
                <a:solidFill>
                  <a:srgbClr val="2D2D8A">
                    <a:lumMod val="75000"/>
                  </a:srgbClr>
                </a:solidFill>
                <a:cs typeface="Arial" charset="0"/>
              </a:rPr>
              <a:t>СПАСИБО ЗА ВНИМАНИЕ!</a:t>
            </a:r>
            <a:endParaRPr lang="ru-RU" sz="2800" b="1" cap="all" dirty="0">
              <a:solidFill>
                <a:srgbClr val="2D2D8A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0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56" name="Group 36"/>
          <p:cNvGrpSpPr>
            <a:grpSpLocks/>
          </p:cNvGrpSpPr>
          <p:nvPr/>
        </p:nvGrpSpPr>
        <p:grpSpPr bwMode="auto">
          <a:xfrm>
            <a:off x="0" y="0"/>
            <a:ext cx="9144000" cy="1974850"/>
            <a:chOff x="0" y="-376"/>
            <a:chExt cx="5760" cy="1244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270" y="-376"/>
              <a:ext cx="5328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2000" b="1" dirty="0">
                  <a:ln w="1905"/>
                  <a:gradFill>
                    <a:gsLst>
                      <a:gs pos="0">
                        <a:srgbClr val="2D2D8A">
                          <a:shade val="20000"/>
                          <a:satMod val="200000"/>
                        </a:srgbClr>
                      </a:gs>
                      <a:gs pos="78000">
                        <a:srgbClr val="2D2D8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2D2D8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Федеральная служба по экологическому,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2000" b="1" dirty="0">
                  <a:ln w="1905"/>
                  <a:gradFill>
                    <a:gsLst>
                      <a:gs pos="0">
                        <a:srgbClr val="2D2D8A">
                          <a:shade val="20000"/>
                          <a:satMod val="200000"/>
                        </a:srgbClr>
                      </a:gs>
                      <a:gs pos="78000">
                        <a:srgbClr val="2D2D8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2D2D8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57158" y="4973638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6632"/>
            <a:ext cx="882047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Графическое представление о распределении количества грузоподъемных кранов, подъемников (вышек) и лифтов по субъектам Российской Федерации поднадзорным Сибирскому управлению </a:t>
            </a:r>
            <a:r>
              <a:rPr lang="ru-RU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b="1" i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по состоянию на 28.11.2017.</a:t>
            </a:r>
            <a:endParaRPr lang="ru-RU" b="1" i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37026589"/>
              </p:ext>
            </p:extLst>
          </p:nvPr>
        </p:nvGraphicFramePr>
        <p:xfrm>
          <a:off x="292076" y="1264831"/>
          <a:ext cx="4279924" cy="310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55293852"/>
              </p:ext>
            </p:extLst>
          </p:nvPr>
        </p:nvGraphicFramePr>
        <p:xfrm>
          <a:off x="3851920" y="2924944"/>
          <a:ext cx="4968552" cy="3540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584" y="1110943"/>
            <a:ext cx="324036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Грузоподъемные краны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221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44665254"/>
              </p:ext>
            </p:extLst>
          </p:nvPr>
        </p:nvGraphicFramePr>
        <p:xfrm>
          <a:off x="251520" y="908720"/>
          <a:ext cx="853244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1600" y="245588"/>
            <a:ext cx="712879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Краны, стоящие на учете Сибирского управления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по типам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56982402"/>
              </p:ext>
            </p:extLst>
          </p:nvPr>
        </p:nvGraphicFramePr>
        <p:xfrm>
          <a:off x="179510" y="1556792"/>
          <a:ext cx="8784979" cy="3856156"/>
        </p:xfrm>
        <a:graphic>
          <a:graphicData uri="http://schemas.openxmlformats.org/drawingml/2006/table">
            <a:tbl>
              <a:tblPr>
                <a:effectLst>
                  <a:reflection stA="99000" endPos="0" dir="5400000" sy="-100000" algn="bl" rotWithShape="0"/>
                </a:effectLst>
                <a:tableStyleId>{5C22544A-7EE6-4342-B048-85BDC9FD1C3A}</a:tableStyleId>
              </a:tblPr>
              <a:tblGrid>
                <a:gridCol w="1155211"/>
                <a:gridCol w="1907442"/>
                <a:gridCol w="1907442"/>
                <a:gridCol w="1907442"/>
                <a:gridCol w="1907442"/>
              </a:tblGrid>
              <a:tr h="1183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19" marR="3919" marT="391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опасности </a:t>
                      </a:r>
                      <a:endParaRPr lang="ru-RU" sz="16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опасные производственные объекты чрезвычайно высокой опасности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19" marR="3919" marT="391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опасности </a:t>
                      </a:r>
                      <a:endParaRPr lang="ru-RU" sz="16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опасные производственные объекты высокой опасности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19" marR="3919" marT="391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опасности</a:t>
                      </a: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опасные производственные объекты средней опасности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19" marR="3919" marT="391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опасности </a:t>
                      </a:r>
                      <a:endParaRPr lang="ru-RU" sz="16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опасные производственные объекты низкой опасности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19" marR="3919" marT="391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3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Периодичность проведения проверок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19" marR="3919" marT="391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раз в течение одного года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19" marR="3919" marT="391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раз в течение одного 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19" marR="3919" marT="391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чаще чем один раз в течение трех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19" marR="3919" marT="391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проверки не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проводятся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19" marR="3919" marT="391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16632"/>
            <a:ext cx="882047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Периодичность проведения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плановых проверок юридических лиц, индивидуальных предпринимателей, эксплуатирующих опасные производственные объекты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08912" cy="6192688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spcAft>
                <a:spcPts val="900"/>
              </a:spcAft>
              <a:buNone/>
            </a:pPr>
            <a:r>
              <a:rPr lang="ru-RU" b="1" dirty="0" smtClean="0"/>
              <a:t>Основными задачами производственного контроля являются: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а) обеспечение соблюдения требований промышленной безопасности в эксплуатирующей организации;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б) анализ состояния промышленной безопасности в эксплуатирующей организации, в том числе путем организации проведения соответствующих экспертиз;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в) разработка мер, направленных на улучшение состояния промышленной безопасности и предотвращение ущерба окружающей среде;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г) контроль за соблюдением требований промышленной безопасности, установленных федеральными законами и иными нормативными правовыми актами;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д) координация работ, направленных на предупреждение аварий на опасных производственных объектах и обеспечение готовности к локализации аварий и ликвидации их последствий;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е) контроль за своевременным проведением необходимых испытаний и технических освидетельствований технических устройств, применяемых на опасных производственных объектах, ремонтом и поверкой контрольных средств измерений;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ж) контроль за соблюдением технологической дисциплины.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7848872" cy="5256584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000" dirty="0" smtClean="0"/>
              <a:t>       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Сведения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 организации производственного контроля за соблюдением требований промышленной безопасности представляются в письменной форме либо в форме электронного документа, подписанного усиленной квалифицированной электронной подписью, в федеральные органы исполнительной власти в области промышленной безопасности или их территориальные органы ежегодно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до </a:t>
            </a:r>
            <a:r>
              <a:rPr lang="ru-RU" sz="2400" b="1" dirty="0">
                <a:solidFill>
                  <a:srgbClr val="FF0000"/>
                </a:solidFill>
              </a:rPr>
              <a:t>1 апреля соответствующего календарного года.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3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280920" cy="4752528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2017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году отделом по надзору за подъемными сооружениями Сибирского управления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Ростехнадзора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за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непредоставление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сведений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об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организации производственного контроля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за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соблюдением требований промышленной безопасности, привлечено 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административной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ответственности 174 юридических и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должностных лиц.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Авария в г. Омск </a:t>
            </a:r>
            <a:r>
              <a:rPr lang="ru-RU" sz="2400" dirty="0">
                <a:solidFill>
                  <a:schemeClr val="tx1"/>
                </a:solidFill>
              </a:rPr>
              <a:t>26 </a:t>
            </a:r>
            <a:r>
              <a:rPr lang="ru-RU" sz="2400" dirty="0" smtClean="0">
                <a:solidFill>
                  <a:schemeClr val="tx1"/>
                </a:solidFill>
              </a:rPr>
              <a:t>октября 2015 </a:t>
            </a:r>
            <a:r>
              <a:rPr lang="ru-RU" sz="2400" dirty="0">
                <a:solidFill>
                  <a:schemeClr val="tx1"/>
                </a:solidFill>
              </a:rPr>
              <a:t>года</a:t>
            </a:r>
          </a:p>
        </p:txBody>
      </p:sp>
      <p:pic>
        <p:nvPicPr>
          <p:cNvPr id="1026" name="Picture 2" descr="C:\Users\Я\Desktop\К публичным мероприятиям\Омск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08826" cy="536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CC1D-3A57-46EE-8DCE-535725BF10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</TotalTime>
  <Words>1892</Words>
  <Application>Microsoft Office PowerPoint</Application>
  <PresentationFormat>Экран (4:3)</PresentationFormat>
  <Paragraphs>180</Paragraphs>
  <Slides>27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Апекс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Авария в г. Омск 26 октября 2015 года</vt:lpstr>
      <vt:lpstr>Авария в г. Омск 26 октября 2015 года</vt:lpstr>
      <vt:lpstr>Авария в г. Кемерово 21 мая 2015 года</vt:lpstr>
      <vt:lpstr>Презентация PowerPoint</vt:lpstr>
      <vt:lpstr>Презентация PowerPoint</vt:lpstr>
      <vt:lpstr>Изменения по пуску ПС в работу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 Илья Валентинович</dc:creator>
  <cp:lastModifiedBy>Я</cp:lastModifiedBy>
  <cp:revision>165</cp:revision>
  <cp:lastPrinted>2016-04-20T06:05:38Z</cp:lastPrinted>
  <dcterms:created xsi:type="dcterms:W3CDTF">2016-04-19T17:08:41Z</dcterms:created>
  <dcterms:modified xsi:type="dcterms:W3CDTF">2017-11-27T23:44:45Z</dcterms:modified>
</cp:coreProperties>
</file>