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5" r:id="rId1"/>
  </p:sldMasterIdLst>
  <p:sldIdLst>
    <p:sldId id="265" r:id="rId2"/>
    <p:sldId id="293" r:id="rId3"/>
    <p:sldId id="295" r:id="rId4"/>
    <p:sldId id="296" r:id="rId5"/>
    <p:sldId id="298" r:id="rId6"/>
    <p:sldId id="299" r:id="rId7"/>
    <p:sldId id="300" r:id="rId8"/>
    <p:sldId id="301" r:id="rId9"/>
    <p:sldId id="302" r:id="rId10"/>
    <p:sldId id="303" r:id="rId11"/>
    <p:sldId id="289" r:id="rId12"/>
    <p:sldId id="288" r:id="rId13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88EE"/>
    <a:srgbClr val="F4EE00"/>
    <a:srgbClr val="00A44A"/>
    <a:srgbClr val="FFE2A7"/>
    <a:srgbClr val="FFFFCC"/>
    <a:srgbClr val="CCCCFF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Scan1080Base.png"/>
          <p:cNvPicPr>
            <a:picLocks noChangeAspect="1"/>
          </p:cNvPicPr>
          <p:nvPr/>
        </p:nvPicPr>
        <p:blipFill>
          <a:blip r:embed="rId2">
            <a:lum bright="-3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12"/>
          <p:cNvSpPr/>
          <p:nvPr/>
        </p:nvSpPr>
        <p:spPr>
          <a:xfrm rot="20707748">
            <a:off x="-896938" y="-623888"/>
            <a:ext cx="7286626" cy="60404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13"/>
          <p:cNvSpPr/>
          <p:nvPr/>
        </p:nvSpPr>
        <p:spPr>
          <a:xfrm rot="20707748">
            <a:off x="65088" y="5378450"/>
            <a:ext cx="7442200" cy="2476500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ounded Rectangle 14"/>
          <p:cNvSpPr/>
          <p:nvPr/>
        </p:nvSpPr>
        <p:spPr>
          <a:xfrm rot="20707748">
            <a:off x="7661275" y="5459413"/>
            <a:ext cx="1708150" cy="1538287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15"/>
          <p:cNvSpPr/>
          <p:nvPr/>
        </p:nvSpPr>
        <p:spPr>
          <a:xfrm rot="20707748">
            <a:off x="6673850" y="-490538"/>
            <a:ext cx="3059113" cy="5810251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 algn="r"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/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 rot="20700000">
            <a:off x="7753350" y="5888038"/>
            <a:ext cx="12446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EA82C663-7681-45B7-ADC6-B29116BBE1A1}" type="datetimeFigureOut">
              <a:rPr lang="ru-RU"/>
              <a:pPr>
                <a:defRPr/>
              </a:pPr>
              <a:t>29.11.2017</a:t>
            </a:fld>
            <a:endParaRPr lang="ru-RU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 rot="20700000">
            <a:off x="4264025" y="6099175"/>
            <a:ext cx="3062288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 rot="20700000">
            <a:off x="7689850" y="5641975"/>
            <a:ext cx="12446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48638C2A-768F-4C1D-8B41-8063B397B3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893" y="2807493"/>
            <a:ext cx="5321300" cy="18399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613" cy="4783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2"/>
          </p:nvPr>
        </p:nvSpPr>
        <p:spPr>
          <a:xfrm rot="-900000">
            <a:off x="7753350" y="5888038"/>
            <a:ext cx="124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391A57B-7287-409C-9156-4CDFA42B22F7}" type="datetimeFigureOut">
              <a:rPr lang="ru-RU"/>
              <a:pPr>
                <a:defRPr/>
              </a:pPr>
              <a:t>29.11.2017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3"/>
          </p:nvPr>
        </p:nvSpPr>
        <p:spPr>
          <a:xfrm rot="-900000">
            <a:off x="4264025" y="6099175"/>
            <a:ext cx="30622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4"/>
          </p:nvPr>
        </p:nvSpPr>
        <p:spPr>
          <a:xfrm rot="-900000">
            <a:off x="7689850" y="5641975"/>
            <a:ext cx="124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4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E004DB5-1B20-41F6-AB83-71A6A7AC89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6" r:id="rId1"/>
  </p:sldLayoutIdLst>
  <p:transition/>
  <p:txStyles>
    <p:titleStyle>
      <a:lvl1pPr algn="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2pPr>
      <a:lvl3pPr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3pPr>
      <a:lvl4pPr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4pPr>
      <a:lvl5pPr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125" indent="-365125" algn="l" rtl="0" fontAlgn="base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0250" indent="-365125" algn="l" rtl="0" fontAlgn="base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6963" indent="-319088" algn="l" rtl="0" fontAlgn="base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3050" algn="l" rtl="0" fontAlgn="base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4650" indent="-273050" algn="l" rtl="0" fontAlgn="base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50000">
              <a:schemeClr val="accent1">
                <a:lumMod val="40000"/>
                <a:lumOff val="60000"/>
              </a:schemeClr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75" name="Picture 63" descr="img3"/>
          <p:cNvPicPr>
            <a:picLocks noChangeAspect="1" noChangeArrowheads="1"/>
          </p:cNvPicPr>
          <p:nvPr/>
        </p:nvPicPr>
        <p:blipFill>
          <a:blip r:embed="rId2"/>
          <a:srcRect t="16798"/>
          <a:stretch>
            <a:fillRect/>
          </a:stretch>
        </p:blipFill>
        <p:spPr bwMode="auto">
          <a:xfrm>
            <a:off x="179388" y="4868863"/>
            <a:ext cx="331628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900113" y="901700"/>
            <a:ext cx="8243887" cy="13652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00113" y="1052513"/>
            <a:ext cx="8243887" cy="14446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16" name="Заголовок 1"/>
          <p:cNvSpPr>
            <a:spLocks/>
          </p:cNvSpPr>
          <p:nvPr/>
        </p:nvSpPr>
        <p:spPr bwMode="auto">
          <a:xfrm>
            <a:off x="606425" y="33338"/>
            <a:ext cx="85375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Сибирское управление Федеральной службы </a:t>
            </a:r>
            <a:br>
              <a:rPr lang="ru-RU" sz="2000" b="1"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latin typeface="Times New Roman" pitchFamily="18" charset="0"/>
                <a:cs typeface="Times New Roman" pitchFamily="18" charset="0"/>
              </a:rPr>
              <a:t>по экологическому, технологическому и атомному надзору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 bwMode="auto">
          <a:xfrm>
            <a:off x="3103563" y="1592263"/>
            <a:ext cx="6040437" cy="2312987"/>
          </a:xfrm>
          <a:ln>
            <a:miter lim="800000"/>
            <a:headEnd/>
            <a:tailEnd/>
          </a:ln>
        </p:spPr>
        <p:txBody>
          <a:bodyPr wrap="square" lIns="0" rIns="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5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Доклад </a:t>
            </a:r>
            <a:br>
              <a:rPr lang="ru-RU" sz="5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начальника правового отдела</a:t>
            </a:r>
            <a:br>
              <a:rPr lang="ru-RU" sz="2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Сибирского управления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Ростехнадзора</a:t>
            </a:r>
            <a:r>
              <a:rPr lang="ru-RU" sz="2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Федосеевой Ольги </a:t>
            </a:r>
            <a:r>
              <a:rPr lang="ru-RU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Юрьевн</a:t>
            </a:r>
            <a:r>
              <a:rPr lang="ru-RU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ы</a:t>
            </a:r>
            <a:endParaRPr lang="ru-RU" sz="32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Заголовок 1"/>
          <p:cNvSpPr txBox="1">
            <a:spLocks/>
          </p:cNvSpPr>
          <p:nvPr/>
        </p:nvSpPr>
        <p:spPr bwMode="auto">
          <a:xfrm>
            <a:off x="6659563" y="6062663"/>
            <a:ext cx="2535237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>
            <a:normAutofit/>
          </a:bodyPr>
          <a:lstStyle/>
          <a:p>
            <a:pPr algn="ctr"/>
            <a:r>
              <a:rPr lang="ru-RU" sz="23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г. Новосибирск</a:t>
            </a:r>
          </a:p>
          <a:p>
            <a:pPr algn="ctr"/>
            <a:r>
              <a:rPr lang="ru-RU" sz="23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28.11.2017 г.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900113" y="757238"/>
            <a:ext cx="8243887" cy="1365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3366" name="Picture 19" descr="fsetan_emblema20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" y="150813"/>
            <a:ext cx="1344613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68" name="Picture 56" descr="148899607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3141663"/>
            <a:ext cx="3168650" cy="2314575"/>
          </a:xfrm>
          <a:prstGeom prst="rect">
            <a:avLst/>
          </a:prstGeom>
          <a:noFill/>
        </p:spPr>
      </p:pic>
      <p:pic>
        <p:nvPicPr>
          <p:cNvPr id="13376" name="Picture 64" descr="img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1050" y="4005263"/>
            <a:ext cx="36576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77" name="Rectangle 65"/>
          <p:cNvSpPr>
            <a:spLocks noChangeArrowheads="1"/>
          </p:cNvSpPr>
          <p:nvPr/>
        </p:nvSpPr>
        <p:spPr bwMode="auto">
          <a:xfrm>
            <a:off x="2484438" y="4221163"/>
            <a:ext cx="2879725" cy="28733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FFE2A7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6" name="Rectangle 4"/>
          <p:cNvSpPr>
            <a:spLocks noGrp="1"/>
          </p:cNvSpPr>
          <p:nvPr>
            <p:ph idx="4294967295"/>
          </p:nvPr>
        </p:nvSpPr>
        <p:spPr bwMode="auto">
          <a:xfrm>
            <a:off x="1066800" y="990600"/>
            <a:ext cx="7618413" cy="53975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None/>
            </a:pPr>
            <a:r>
              <a:rPr lang="ru-RU" smtClean="0">
                <a:effectLst/>
                <a:latin typeface="Cambria" pitchFamily="18" charset="0"/>
              </a:rPr>
              <a:t>		</a:t>
            </a:r>
            <a:r>
              <a:rPr lang="ru-RU" sz="3200" b="1" smtClean="0">
                <a:effectLst/>
                <a:latin typeface="Times New Roman" pitchFamily="18" charset="0"/>
              </a:rPr>
              <a:t>Приложение №1 к Требованиям вступает в силу с 01.01.2018 г. </a:t>
            </a:r>
          </a:p>
          <a:p>
            <a:pPr>
              <a:buFont typeface="Wingdings" pitchFamily="2" charset="2"/>
              <a:buNone/>
            </a:pPr>
            <a:r>
              <a:rPr lang="ru-RU" sz="3200" b="1" smtClean="0">
                <a:effectLst/>
                <a:latin typeface="Times New Roman" pitchFamily="18" charset="0"/>
              </a:rPr>
              <a:t>		Данное приложение устанавливает наименования опасных производственных объектов, которые организация присваивает опасным производственным объектам с учетом особенностей идентификации.</a:t>
            </a:r>
          </a:p>
        </p:txBody>
      </p:sp>
      <p:sp>
        <p:nvSpPr>
          <p:cNvPr id="125957" name="Rectangle 15"/>
          <p:cNvSpPr>
            <a:spLocks noChangeArrowheads="1"/>
          </p:cNvSpPr>
          <p:nvPr/>
        </p:nvSpPr>
        <p:spPr bwMode="auto">
          <a:xfrm>
            <a:off x="7933405" y="6560508"/>
            <a:ext cx="97815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tabLst>
                <a:tab pos="228600" algn="l"/>
              </a:tabLst>
            </a:pP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Слайд №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10 </a:t>
            </a:r>
            <a:endParaRPr 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7100000">
            <a:off x="-634206" y="2921794"/>
            <a:ext cx="5065712" cy="16954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900000">
            <a:off x="3479800" y="960438"/>
            <a:ext cx="4657725" cy="5076825"/>
          </a:xfrm>
        </p:spPr>
        <p:txBody>
          <a:bodyPr anchor="ctr"/>
          <a:lstStyle/>
          <a:p>
            <a:pPr marL="365760" indent="-365760" fontAlgn="auto">
              <a:defRPr/>
            </a:pPr>
            <a:endParaRPr lang="ru-RU" sz="2800" dirty="0"/>
          </a:p>
        </p:txBody>
      </p:sp>
      <p:pic>
        <p:nvPicPr>
          <p:cNvPr id="14339" name="Picture 2" descr="C:\Users\derksenod\Desktop\Безымянн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Прямоугольник 3"/>
          <p:cNvSpPr>
            <a:spLocks noChangeArrowheads="1"/>
          </p:cNvSpPr>
          <p:nvPr/>
        </p:nvSpPr>
        <p:spPr bwMode="auto">
          <a:xfrm>
            <a:off x="7956550" y="6535738"/>
            <a:ext cx="11862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Слайд №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619250" y="2278063"/>
            <a:ext cx="5984875" cy="23304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окончен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19" descr="fsetan_emblema20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960438"/>
            <a:ext cx="1317625" cy="148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>
            <a:spLocks/>
          </p:cNvSpPr>
          <p:nvPr/>
        </p:nvSpPr>
        <p:spPr bwMode="auto">
          <a:xfrm>
            <a:off x="323850" y="188913"/>
            <a:ext cx="8713788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Сибирское управление Федеральной службы </a:t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экологическому, технологическому и атомному надзору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0813" y="1108075"/>
            <a:ext cx="3192462" cy="44910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63500" dir="18900000" algn="b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97283" name="Rectangle 15"/>
          <p:cNvSpPr>
            <a:spLocks noChangeArrowheads="1"/>
          </p:cNvSpPr>
          <p:nvPr/>
        </p:nvSpPr>
        <p:spPr bwMode="auto">
          <a:xfrm>
            <a:off x="7969250" y="6561138"/>
            <a:ext cx="9080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tabLst>
                <a:tab pos="228600" algn="l"/>
              </a:tabLst>
            </a:pPr>
            <a:r>
              <a:rPr lang="ru-RU" sz="1100" b="1">
                <a:latin typeface="Times New Roman" pitchFamily="18" charset="0"/>
                <a:cs typeface="Times New Roman" pitchFamily="18" charset="0"/>
              </a:rPr>
              <a:t>Слайд № 2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50825" y="92075"/>
            <a:ext cx="8748713" cy="10064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>
                <a:effectLst>
                  <a:outerShdw blurRad="38100" dist="38100" dir="2700000" algn="tl">
                    <a:srgbClr val="318FC5"/>
                  </a:outerShdw>
                </a:effectLst>
                <a:latin typeface="Times New Roman" pitchFamily="18" charset="0"/>
                <a:cs typeface="Times New Roman" pitchFamily="18" charset="0"/>
              </a:rPr>
              <a:t>Перечень правовых актов утвержден приказом Ростехнадзора</a:t>
            </a:r>
          </a:p>
          <a:p>
            <a:pPr algn="ctr"/>
            <a:r>
              <a:rPr lang="ru-RU" sz="2000" b="1">
                <a:effectLst>
                  <a:outerShdw blurRad="38100" dist="38100" dir="2700000" algn="tl">
                    <a:srgbClr val="318FC5"/>
                  </a:outerShdw>
                </a:effectLst>
                <a:latin typeface="Times New Roman" pitchFamily="18" charset="0"/>
                <a:cs typeface="Times New Roman" pitchFamily="18" charset="0"/>
              </a:rPr>
              <a:t>от 17 октября 2016 года № 421 и размещен на официальном сайте Сибирского управления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1244600"/>
            <a:ext cx="3192463" cy="4492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63500" dir="18900000" algn="b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6788" y="1333500"/>
            <a:ext cx="3192462" cy="4492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63500" dir="18900000" algn="b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5338" y="1484313"/>
            <a:ext cx="3192462" cy="44926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635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5" name="Штриховая стрелка вправо 4"/>
          <p:cNvSpPr/>
          <p:nvPr/>
        </p:nvSpPr>
        <p:spPr>
          <a:xfrm>
            <a:off x="0" y="2276475"/>
            <a:ext cx="2916238" cy="3322638"/>
          </a:xfrm>
          <a:prstGeom prst="striped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728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1592263"/>
            <a:ext cx="3208337" cy="4514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92438" y="1679575"/>
            <a:ext cx="3271837" cy="4602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0813" y="1108075"/>
            <a:ext cx="3192462" cy="44910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63500" dir="18900000" algn="b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100355" name="Rectangle 15"/>
          <p:cNvSpPr>
            <a:spLocks noChangeArrowheads="1"/>
          </p:cNvSpPr>
          <p:nvPr/>
        </p:nvSpPr>
        <p:spPr bwMode="auto">
          <a:xfrm>
            <a:off x="7972425" y="6561138"/>
            <a:ext cx="90011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tabLst>
                <a:tab pos="228600" algn="l"/>
              </a:tabLst>
            </a:pPr>
            <a:r>
              <a:rPr lang="ru-RU" sz="1100" b="1">
                <a:latin typeface="Times New Roman" pitchFamily="18" charset="0"/>
                <a:cs typeface="Times New Roman" pitchFamily="18" charset="0"/>
              </a:rPr>
              <a:t>Слайд № 3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50825" y="92075"/>
            <a:ext cx="8748713" cy="11906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>
                <a:effectLst>
                  <a:outerShdw blurRad="38100" dist="38100" dir="2700000" algn="tl">
                    <a:srgbClr val="318FC5"/>
                  </a:outerShdw>
                </a:effectLst>
                <a:latin typeface="Times New Roman" pitchFamily="18" charset="0"/>
              </a:rPr>
              <a:t>Проект приказа Ростехнадзора «Об утверждении форм проверочных листов (списков контрольных вопросов), используемых при проведении плановой проверки в рамках осуществления федерального государственного надзора в области промышленной безопасности».</a:t>
            </a:r>
            <a:r>
              <a:rPr lang="ru-RU"/>
              <a:t> 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1244600"/>
            <a:ext cx="3192463" cy="4492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63500" dir="18900000" algn="b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6788" y="1333500"/>
            <a:ext cx="3192462" cy="4492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63500" dir="18900000" algn="b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5338" y="1484313"/>
            <a:ext cx="3192462" cy="44926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635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5" name="Штриховая стрелка вправо 4"/>
          <p:cNvSpPr/>
          <p:nvPr/>
        </p:nvSpPr>
        <p:spPr>
          <a:xfrm>
            <a:off x="0" y="2276475"/>
            <a:ext cx="2916238" cy="3322638"/>
          </a:xfrm>
          <a:prstGeom prst="striped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0365" name="Rectangle 13"/>
          <p:cNvSpPr>
            <a:spLocks noChangeArrowheads="1"/>
          </p:cNvSpPr>
          <p:nvPr/>
        </p:nvSpPr>
        <p:spPr bwMode="auto">
          <a:xfrm>
            <a:off x="4211638" y="1773238"/>
            <a:ext cx="3200400" cy="43418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ru-RU" sz="800">
                <a:solidFill>
                  <a:schemeClr val="bg1"/>
                </a:solidFill>
                <a:latin typeface="Times New Roman" pitchFamily="18" charset="0"/>
              </a:rPr>
              <a:t>вопросов)» (Собрание законодательства Российской Федерации, 2017, № 9,  ст. 1359) приказываю:</a:t>
            </a:r>
          </a:p>
          <a:p>
            <a:pPr algn="just"/>
            <a:r>
              <a:rPr lang="ru-RU" sz="800">
                <a:solidFill>
                  <a:schemeClr val="bg1"/>
                </a:solidFill>
                <a:latin typeface="Times New Roman" pitchFamily="18" charset="0"/>
              </a:rPr>
              <a:t>            Утвердить формы проверочных листов (списков контрольных вопросов), используемых при проведении плановой проверки в рамках осуществления федерального государственного надзора в области промышленной безопасности:</a:t>
            </a:r>
          </a:p>
          <a:p>
            <a:pPr algn="just"/>
            <a:r>
              <a:rPr lang="ru-RU" sz="800">
                <a:solidFill>
                  <a:schemeClr val="bg1"/>
                </a:solidFill>
                <a:latin typeface="Times New Roman" pitchFamily="18" charset="0"/>
              </a:rPr>
              <a:t>             Форму проверочного листа (списка контрольных вопросов) по проверке исполнения общих требований, установленных законодательными и иными нормативными правовыми актами Российской Федерации в области промышленной безопасности (приложение № 1);</a:t>
            </a:r>
          </a:p>
          <a:p>
            <a:pPr algn="just"/>
            <a:r>
              <a:rPr lang="ru-RU" sz="800">
                <a:solidFill>
                  <a:schemeClr val="bg1"/>
                </a:solidFill>
                <a:latin typeface="Times New Roman" pitchFamily="18" charset="0"/>
              </a:rPr>
              <a:t>            Форму проверочного листа (списка контрольных вопросов) по проверке исполнения требований взрывобезопасности для взрывопожароопасных химических, нефтехимических и нефтеперерабатывающих производств (приложение № 2);</a:t>
            </a:r>
          </a:p>
          <a:p>
            <a:pPr algn="just"/>
            <a:r>
              <a:rPr lang="ru-RU" sz="800">
                <a:solidFill>
                  <a:schemeClr val="bg1"/>
                </a:solidFill>
                <a:latin typeface="Times New Roman" pitchFamily="18" charset="0"/>
              </a:rPr>
              <a:t>            Форму проверочного листа (списка контрольных вопросов) по проверке исполнения требований безопасности автогазозаправочных станций газомоторного топлива (приложение № 3);</a:t>
            </a:r>
          </a:p>
          <a:p>
            <a:pPr algn="just"/>
            <a:r>
              <a:rPr lang="ru-RU" sz="800">
                <a:solidFill>
                  <a:schemeClr val="bg1"/>
                </a:solidFill>
                <a:latin typeface="Times New Roman" pitchFamily="18" charset="0"/>
              </a:rPr>
              <a:t>            Форму проверочного листа (списка контрольных вопросов) по проверке исполнения требований безопасности в нефтяной и газовой промышленности (приложение № 4);</a:t>
            </a:r>
          </a:p>
          <a:p>
            <a:pPr algn="just"/>
            <a:r>
              <a:rPr lang="ru-RU" sz="800">
                <a:solidFill>
                  <a:schemeClr val="bg1"/>
                </a:solidFill>
                <a:latin typeface="Times New Roman" pitchFamily="18" charset="0"/>
              </a:rPr>
              <a:t>             Форму проверочного листа (списка контрольных вопросов) по проверке исполнения требований безопасности взрывопожароопасных производственных объектов хранения и переработки растительного сырья (приложение № 5);</a:t>
            </a:r>
          </a:p>
          <a:p>
            <a:pPr algn="just"/>
            <a:r>
              <a:rPr lang="ru-RU" sz="800">
                <a:solidFill>
                  <a:schemeClr val="bg1"/>
                </a:solidFill>
                <a:latin typeface="Times New Roman" pitchFamily="18" charset="0"/>
              </a:rPr>
              <a:t>            Форму проверочного листа (списка контрольных вопросов) по проверке исполнения требований безопасности для объектов, использующих сжиженные углеводородные газы (приложение № 6);</a:t>
            </a:r>
          </a:p>
          <a:p>
            <a:r>
              <a:rPr lang="ru-RU" sz="800">
                <a:solidFill>
                  <a:schemeClr val="bg1"/>
                </a:solidFill>
                <a:latin typeface="Times New Roman" pitchFamily="18" charset="0"/>
              </a:rPr>
              <a:t>            Форму проверочного листа (списка контрольных вопросов)</a:t>
            </a:r>
            <a:br>
              <a:rPr lang="ru-RU" sz="80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800">
                <a:solidFill>
                  <a:schemeClr val="bg1"/>
                </a:solidFill>
                <a:latin typeface="Times New Roman" pitchFamily="18" charset="0"/>
              </a:rPr>
              <a:t>по проверке исполнения требований безопасности для</a:t>
            </a:r>
            <a:endParaRPr lang="ru-RU" sz="800">
              <a:solidFill>
                <a:schemeClr val="bg1"/>
              </a:solidFill>
            </a:endParaRPr>
          </a:p>
        </p:txBody>
      </p:sp>
      <p:sp>
        <p:nvSpPr>
          <p:cNvPr id="100366" name="Rectangle 14"/>
          <p:cNvSpPr>
            <a:spLocks noChangeArrowheads="1"/>
          </p:cNvSpPr>
          <p:nvPr/>
        </p:nvSpPr>
        <p:spPr bwMode="auto">
          <a:xfrm>
            <a:off x="3059113" y="2133600"/>
            <a:ext cx="3200400" cy="4572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800" b="1">
              <a:latin typeface="Times New Roman" pitchFamily="18" charset="0"/>
            </a:endParaRPr>
          </a:p>
          <a:p>
            <a:pPr algn="ctr"/>
            <a:r>
              <a:rPr lang="ru-RU" sz="600" b="1">
                <a:solidFill>
                  <a:schemeClr val="bg1"/>
                </a:solidFill>
                <a:latin typeface="Times New Roman" pitchFamily="18" charset="0"/>
              </a:rPr>
              <a:t>ФЕДЕРАЛЬНАЯ СЛУЖБА</a:t>
            </a:r>
          </a:p>
          <a:p>
            <a:pPr algn="ctr"/>
            <a:r>
              <a:rPr lang="ru-RU" sz="600" b="1">
                <a:solidFill>
                  <a:schemeClr val="bg1"/>
                </a:solidFill>
                <a:latin typeface="Times New Roman" pitchFamily="18" charset="0"/>
              </a:rPr>
              <a:t>ПО ЭКОЛОГИЧЕСКОМУ, ТЕХНОЛОГИЧЕСКОМУ И АТОМНОМУ НАДЗОРУ</a:t>
            </a:r>
          </a:p>
          <a:p>
            <a:pPr algn="ctr"/>
            <a:r>
              <a:rPr lang="ru-RU" sz="600" b="1">
                <a:solidFill>
                  <a:schemeClr val="bg1"/>
                </a:solidFill>
                <a:latin typeface="Times New Roman" pitchFamily="18" charset="0"/>
              </a:rPr>
              <a:t>(РОСТЕХНАДЗОР)</a:t>
            </a:r>
          </a:p>
          <a:p>
            <a:pPr algn="ctr"/>
            <a:r>
              <a:rPr lang="ru-RU" sz="600" b="1">
                <a:solidFill>
                  <a:schemeClr val="bg1"/>
                </a:solidFill>
                <a:latin typeface="Times New Roman" pitchFamily="18" charset="0"/>
              </a:rPr>
              <a:t>ПРИКАЗ</a:t>
            </a:r>
          </a:p>
          <a:p>
            <a:endParaRPr lang="ru-RU" sz="1200">
              <a:solidFill>
                <a:schemeClr val="bg1"/>
              </a:solidFill>
              <a:latin typeface="Times New Roman" pitchFamily="18" charset="0"/>
            </a:endParaRPr>
          </a:p>
          <a:p>
            <a:pPr algn="just"/>
            <a:r>
              <a:rPr lang="ru-RU" sz="800">
                <a:solidFill>
                  <a:schemeClr val="bg1"/>
                </a:solidFill>
                <a:latin typeface="Times New Roman" pitchFamily="18" charset="0"/>
              </a:rPr>
              <a:t>        _______                                москва                             № ______</a:t>
            </a:r>
          </a:p>
          <a:p>
            <a:pPr algn="ctr"/>
            <a:endParaRPr lang="ru-RU" sz="600" b="1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r>
              <a:rPr lang="ru-RU" sz="800" b="1">
                <a:solidFill>
                  <a:schemeClr val="bg1"/>
                </a:solidFill>
                <a:latin typeface="Times New Roman" pitchFamily="18" charset="0"/>
              </a:rPr>
              <a:t>Об утверждении форм проверочных листов (списков контрольных вопросов), используемых при проведении плановой проверки в рамках осуществления федерального государственного надзора в области промышленной безопасности</a:t>
            </a:r>
          </a:p>
          <a:p>
            <a:endParaRPr lang="ru-RU" sz="800">
              <a:solidFill>
                <a:schemeClr val="bg1"/>
              </a:solidFill>
              <a:latin typeface="Times New Roman" pitchFamily="18" charset="0"/>
            </a:endParaRPr>
          </a:p>
          <a:p>
            <a:pPr algn="just"/>
            <a:r>
              <a:rPr lang="ru-RU" sz="800">
                <a:solidFill>
                  <a:schemeClr val="bg1"/>
                </a:solidFill>
                <a:latin typeface="Times New Roman" pitchFamily="18" charset="0"/>
              </a:rPr>
              <a:t>      В соответствии с частью 11.3. статьи 9 Федерального закона от 26 декабря 2008 г. № 294-ФЗ «О защите прав юридических лиц  и индивидуальных предпринимателей при осуществлении государственного контроля (надзора) и муниципального контроля» (Собрание законодательства Российской Федерации, 2008, № 52, ст. 6249; 2009, № 18, ст. 2140; № 29, </a:t>
            </a:r>
            <a:br>
              <a:rPr lang="ru-RU" sz="80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800">
                <a:solidFill>
                  <a:schemeClr val="bg1"/>
                </a:solidFill>
                <a:latin typeface="Times New Roman" pitchFamily="18" charset="0"/>
              </a:rPr>
              <a:t>ст. 3601; № 48, ст. 5711; № 52, ст. 6441; 2010, № 17, ‎ст. 1988; № 18, ст. 2142; № 31, ст. 4160, ст. 4193, ст. 4196; № 32, ст. 4298; 2011, № 1, ст. 20; № 7, ст. 905; № 17, ст. 2310; № 23, ст. 3263; № 27, ст. 3873, ст. 3880; № 30, ст. 4590; № 48, ст. 6728; 2012, № 19, ст. 2281; № 26, ст. 3446; № 31, ст. 4320, ст. 4322; № 47, ст. 6402; 2013, № 9, ст. 874; № 27, ст. 3477; № 30, ст. 4041, ст. 4243; № 44, ‎ст. 5633; № 48, ст. 6165; № 49, ст. 6338; № 52, ст. 6961, ст. 6979, ст. 6981; 2014, № 11, ст. 1092, ст. 1098; № 26, ст. 3366; № 30, ст. 4220, ст. 4235, ст. 4243, </a:t>
            </a:r>
            <a:br>
              <a:rPr lang="ru-RU" sz="80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800">
                <a:solidFill>
                  <a:schemeClr val="bg1"/>
                </a:solidFill>
                <a:latin typeface="Times New Roman" pitchFamily="18" charset="0"/>
              </a:rPr>
              <a:t>ст. 4256; № 42, ‎ст. 5615; № 48, ст. 6659; 2015, № 1, ст. 53, ст. 64; ст. 72; ст. 85; № 14, ст. 2022; № 18, ст. 2614; № 27, ст. 3950; № 29, ст. 4339; ст. 4362; ст. 4372; ст. 4389; № 45, ст. 6207; № 48, ст. 6707; 2016, № 11, ст. 1495; № 18, ст. 2503; № 27, ст. 4160, ст. 4164, ‎ст. 4187,   ст. 4194,   ст. 4210,    ст. 4287;    № 50,    ст. 6975;</a:t>
            </a:r>
            <a:r>
              <a:rPr lang="ru-RU" sz="1400">
                <a:solidFill>
                  <a:schemeClr val="bg1"/>
                </a:solidFill>
                <a:latin typeface="Times New Roman" pitchFamily="18" charset="0"/>
              </a:rPr>
              <a:t>   </a:t>
            </a:r>
            <a:r>
              <a:rPr lang="ru-RU" sz="800">
                <a:solidFill>
                  <a:schemeClr val="bg1"/>
                </a:solidFill>
                <a:latin typeface="Times New Roman" pitchFamily="18" charset="0"/>
              </a:rPr>
              <a:t>2017,   № 9,    ст. 1276;   № 18, ‎  ст. 2673),   постановлением Правительства Российской    Федерации   от   13.02.2017    № 177    «Об утверждении    общих    требований   к     разработке    и утверждению     проверочных     листов    (списков    контрольных </a:t>
            </a:r>
            <a:endParaRPr 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Rectangle 4"/>
          <p:cNvSpPr>
            <a:spLocks noGrp="1"/>
          </p:cNvSpPr>
          <p:nvPr>
            <p:ph idx="4294967295"/>
          </p:nvPr>
        </p:nvSpPr>
        <p:spPr bwMode="auto">
          <a:xfrm>
            <a:off x="1066800" y="990600"/>
            <a:ext cx="7618413" cy="53975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>
              <a:effectLst/>
              <a:latin typeface="Cambria" pitchFamily="18" charset="0"/>
            </a:endParaRPr>
          </a:p>
        </p:txBody>
      </p:sp>
      <p:sp>
        <p:nvSpPr>
          <p:cNvPr id="101383" name="Rectangle 7"/>
          <p:cNvSpPr>
            <a:spLocks noChangeArrowheads="1"/>
          </p:cNvSpPr>
          <p:nvPr/>
        </p:nvSpPr>
        <p:spPr bwMode="auto">
          <a:xfrm>
            <a:off x="1116013" y="333375"/>
            <a:ext cx="7559675" cy="61912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1" algn="ctr"/>
            <a:r>
              <a:rPr lang="ru-RU" sz="800">
                <a:latin typeface="Times New Roman" pitchFamily="18" charset="0"/>
              </a:rPr>
              <a:t>Приложение № 1</a:t>
            </a:r>
          </a:p>
          <a:p>
            <a:pPr algn="ctr">
              <a:spcBef>
                <a:spcPts val="1200"/>
              </a:spcBef>
            </a:pPr>
            <a:r>
              <a:rPr lang="ru-RU" sz="800" b="1">
                <a:solidFill>
                  <a:schemeClr val="bg1"/>
                </a:solidFill>
                <a:latin typeface="Times New Roman" pitchFamily="18" charset="0"/>
              </a:rPr>
              <a:t>Форма проверочного листа (списка контрольных вопросов)</a:t>
            </a:r>
            <a:br>
              <a:rPr lang="ru-RU" sz="800" b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800" b="1">
                <a:solidFill>
                  <a:schemeClr val="bg1"/>
                </a:solidFill>
                <a:latin typeface="Times New Roman" pitchFamily="18" charset="0"/>
              </a:rPr>
              <a:t>по проверке исполнения общих требований, установленных законодательными и иными нормативными правовыми актами Российской Федерации в области промышленной безопасности</a:t>
            </a:r>
          </a:p>
          <a:p>
            <a:r>
              <a:rPr lang="ru-RU" sz="800">
                <a:solidFill>
                  <a:schemeClr val="bg1"/>
                </a:solidFill>
                <a:latin typeface="Times New Roman" pitchFamily="18" charset="0"/>
              </a:rPr>
              <a:t>1. </a:t>
            </a:r>
            <a:r>
              <a:rPr lang="ru-RU" sz="800" u="sng">
                <a:solidFill>
                  <a:schemeClr val="bg1"/>
                </a:solidFill>
                <a:latin typeface="Times New Roman" pitchFamily="18" charset="0"/>
              </a:rPr>
              <a:t>Федеральный государственный надзор в области промышленной безопасности	</a:t>
            </a:r>
            <a:endParaRPr lang="ru-RU" sz="800">
              <a:solidFill>
                <a:schemeClr val="bg1"/>
              </a:solidFill>
              <a:latin typeface="Times New Roman" pitchFamily="18" charset="0"/>
            </a:endParaRPr>
          </a:p>
          <a:p>
            <a:r>
              <a:rPr lang="ru-RU" sz="800">
                <a:solidFill>
                  <a:schemeClr val="bg1"/>
                </a:solidFill>
                <a:latin typeface="Times New Roman" pitchFamily="18" charset="0"/>
              </a:rPr>
              <a:t>(вид государственного контроля (надзора))	</a:t>
            </a:r>
          </a:p>
          <a:p>
            <a:r>
              <a:rPr lang="ru-RU" sz="800">
                <a:solidFill>
                  <a:schemeClr val="bg1"/>
                </a:solidFill>
                <a:latin typeface="Times New Roman" pitchFamily="18" charset="0"/>
              </a:rPr>
              <a:t>2. </a:t>
            </a:r>
            <a:r>
              <a:rPr lang="ru-RU" sz="800" u="sng">
                <a:solidFill>
                  <a:schemeClr val="bg1"/>
                </a:solidFill>
                <a:latin typeface="Times New Roman" pitchFamily="18" charset="0"/>
              </a:rPr>
              <a:t>	</a:t>
            </a:r>
            <a:endParaRPr lang="ru-RU" sz="800">
              <a:solidFill>
                <a:schemeClr val="bg1"/>
              </a:solidFill>
              <a:latin typeface="Times New Roman" pitchFamily="18" charset="0"/>
            </a:endParaRPr>
          </a:p>
          <a:p>
            <a:r>
              <a:rPr lang="ru-RU" sz="800">
                <a:solidFill>
                  <a:schemeClr val="bg1"/>
                </a:solidFill>
                <a:latin typeface="Times New Roman" pitchFamily="18" charset="0"/>
              </a:rPr>
              <a:t>(наименование органа государственного контроля (надзора) в соответствии с приказом (распоряжением) о проведении проверки)	</a:t>
            </a:r>
          </a:p>
          <a:p>
            <a:r>
              <a:rPr lang="ru-RU" sz="800">
                <a:solidFill>
                  <a:schemeClr val="bg1"/>
                </a:solidFill>
                <a:latin typeface="Times New Roman" pitchFamily="18" charset="0"/>
              </a:rPr>
              <a:t>3. </a:t>
            </a:r>
            <a:r>
              <a:rPr lang="ru-RU" sz="800" u="sng">
                <a:solidFill>
                  <a:schemeClr val="bg1"/>
                </a:solidFill>
                <a:latin typeface="Times New Roman" pitchFamily="18" charset="0"/>
              </a:rPr>
              <a:t>	</a:t>
            </a:r>
            <a:endParaRPr lang="ru-RU" sz="800">
              <a:solidFill>
                <a:schemeClr val="bg1"/>
              </a:solidFill>
              <a:latin typeface="Times New Roman" pitchFamily="18" charset="0"/>
            </a:endParaRPr>
          </a:p>
          <a:p>
            <a:r>
              <a:rPr lang="ru-RU" sz="800">
                <a:solidFill>
                  <a:schemeClr val="bg1"/>
                </a:solidFill>
                <a:latin typeface="Times New Roman" pitchFamily="18" charset="0"/>
              </a:rPr>
              <a:t>(вид (виды) деятельности юридического лица, индивидуального предпринимателя)	</a:t>
            </a:r>
          </a:p>
          <a:p>
            <a:r>
              <a:rPr lang="ru-RU" sz="800">
                <a:solidFill>
                  <a:schemeClr val="bg1"/>
                </a:solidFill>
                <a:latin typeface="Times New Roman" pitchFamily="18" charset="0"/>
              </a:rPr>
              <a:t>4. </a:t>
            </a:r>
            <a:r>
              <a:rPr lang="ru-RU" sz="800" u="sng">
                <a:solidFill>
                  <a:schemeClr val="bg1"/>
                </a:solidFill>
                <a:latin typeface="Times New Roman" pitchFamily="18" charset="0"/>
              </a:rPr>
              <a:t>	</a:t>
            </a:r>
            <a:endParaRPr lang="ru-RU" sz="800">
              <a:solidFill>
                <a:schemeClr val="bg1"/>
              </a:solidFill>
              <a:latin typeface="Times New Roman" pitchFamily="18" charset="0"/>
            </a:endParaRPr>
          </a:p>
          <a:p>
            <a:r>
              <a:rPr lang="ru-RU" sz="800">
                <a:solidFill>
                  <a:schemeClr val="bg1"/>
                </a:solidFill>
                <a:latin typeface="Times New Roman" pitchFamily="18" charset="0"/>
              </a:rPr>
              <a:t>(опасный производственный объект (опасные производственные объекты) в соответствии с приказом (распоряжением) о проведении проверки с указанием класса (классов) опасности)	</a:t>
            </a:r>
          </a:p>
          <a:p>
            <a:r>
              <a:rPr lang="ru-RU" sz="800">
                <a:solidFill>
                  <a:schemeClr val="bg1"/>
                </a:solidFill>
                <a:latin typeface="Times New Roman" pitchFamily="18" charset="0"/>
              </a:rPr>
              <a:t>5. Предмет плановой проверки юридических лиц и индивидуальных предпринимателей ограничивается перечнем вопросов, включенных в проверочный лист (список контрольных вопросов)</a:t>
            </a:r>
            <a:r>
              <a:rPr lang="ru-RU" sz="800" u="sng">
                <a:solidFill>
                  <a:schemeClr val="bg1"/>
                </a:solidFill>
                <a:latin typeface="Times New Roman" pitchFamily="18" charset="0"/>
              </a:rPr>
              <a:t>	</a:t>
            </a:r>
            <a:endParaRPr lang="ru-RU" sz="800">
              <a:solidFill>
                <a:schemeClr val="bg1"/>
              </a:solidFill>
              <a:latin typeface="Times New Roman" pitchFamily="18" charset="0"/>
            </a:endParaRPr>
          </a:p>
          <a:p>
            <a:r>
              <a:rPr lang="ru-RU" sz="800">
                <a:solidFill>
                  <a:schemeClr val="bg1"/>
                </a:solidFill>
                <a:latin typeface="Times New Roman" pitchFamily="18" charset="0"/>
              </a:rPr>
              <a:t>(указание на ограничение предмета плановой проверки обязательными требованиями, изложенными в форме проверочного листа, если это предусмотрено положением о виде федерального государственного контроля (надзора))	</a:t>
            </a:r>
          </a:p>
          <a:p>
            <a:r>
              <a:rPr lang="ru-RU" sz="800">
                <a:solidFill>
                  <a:schemeClr val="bg1"/>
                </a:solidFill>
                <a:latin typeface="Times New Roman" pitchFamily="18" charset="0"/>
              </a:rPr>
              <a:t>6. 1) Федеральный закон от 21 июля 1997 г. № 116-ФЗ "О промышленной безопасности опасных производственных объектов" (Собрание законодательства Российской Федерации, 1997, № 30, ст. 3588; 2003, № 2, ст. 167; 2004, № 35, ст. 3607; 2005, № 19, ст. 1752; 2006, № 52, ст. 5498; 2009, № 1, ст. 17; № 52, ст. 6450; 2010, № 30, ст. 4002; № 31, ст. 4195; 2011, № 27, ст. 3880; № 30, ст. 4590, 4591, 4596; № 49, ст. 7015, 7025; 2012, № 26, ст. 3446; 2013, № 9, ст. 874; № 27, ст. 3478; 2015, № 1, ст. 67; № 29, ст. 4359; 2016, № 23, ст. 3294; № 27, ст. 4216; 2017, № 9, ст. 1282; № 11, ст. 1540);</a:t>
            </a:r>
          </a:p>
          <a:p>
            <a:r>
              <a:rPr lang="ru-RU" sz="800">
                <a:solidFill>
                  <a:schemeClr val="bg1"/>
                </a:solidFill>
                <a:latin typeface="Times New Roman" pitchFamily="18" charset="0"/>
              </a:rPr>
              <a:t>2) Правила организации и осуществления производственного контроля за соблюдением требований промышленной безопасности на опасном производственном объекте (далее ‑ ПП 263), утвержденные постановлением Правительства Российской Федерации от 10 марта 1999 г. № 263 (Собрание законодательства Российской Федерации, 1999, № 11, ст. 1305; 2005, № 7, ст. 560; 2013, № 31, ст. 4214; 2014, № 32, ст. 4499; 2016, № 51, ст. 7390);</a:t>
            </a:r>
          </a:p>
          <a:p>
            <a:r>
              <a:rPr lang="ru-RU" sz="800">
                <a:solidFill>
                  <a:schemeClr val="bg1"/>
                </a:solidFill>
                <a:latin typeface="Times New Roman" pitchFamily="18" charset="0"/>
              </a:rPr>
              <a:t>3) Требования к документационному обеспечению систем управления промышленной безопасностью (далее ‑ ПП 536), утвержденные постановлением Правительства Российской Федерации от 26 июня 2013 г. № 536 (Собрание законодательства Российской Федерации, 2013, № 27, ст. 3596);</a:t>
            </a:r>
          </a:p>
          <a:p>
            <a:r>
              <a:rPr lang="ru-RU" sz="800">
                <a:solidFill>
                  <a:schemeClr val="bg1"/>
                </a:solidFill>
                <a:latin typeface="Times New Roman" pitchFamily="18" charset="0"/>
              </a:rPr>
              <a:t>4) Положение о разработке планов мероприятий по локализации и ликвидации последствий аварий на опасных производственных объектах (далее ‑ ПП 730), утвержденное постановлением Правительства Российской Федерации от 26 августа 2013 г. № 730 (Собрание законодательства Российской Федерации, 2013, № 35, ст. 4516);</a:t>
            </a:r>
          </a:p>
          <a:p>
            <a:r>
              <a:rPr lang="ru-RU" sz="800">
                <a:solidFill>
                  <a:schemeClr val="bg1"/>
                </a:solidFill>
                <a:latin typeface="Times New Roman" pitchFamily="18" charset="0"/>
              </a:rPr>
              <a:t>5) Порядок оформления декларации промышленной безопасности опасных производственных объектов и перечень включаемых в нее сведений (РД-03-14-2005) (далее – РД-03-14-2005), утвержденный приказом Федеральной службы по экологическому, технологическому и атомному надзору от 29 ноября 2005 г. № 893 (зарегистрирован Министерством юстиции Российской Федерации 17 января 2006 г., регистрационный № 7375), с изменениями, внесенными приказом Федеральной службы по экологическому, технологическому и атомному надзору от 18 ноября 2014 г. № 521 (зарегистрирован Министерством юстиции Российской Федерации 11 декабря 2014 г., регистрационный № 35223);</a:t>
            </a:r>
          </a:p>
          <a:p>
            <a:r>
              <a:rPr lang="ru-RU" sz="800">
                <a:solidFill>
                  <a:schemeClr val="bg1"/>
                </a:solidFill>
                <a:latin typeface="Times New Roman" pitchFamily="18" charset="0"/>
              </a:rPr>
              <a:t>6) Положение об организации работы по подготовке и аттестации специалистов организаций, поднадзорных Федеральной службе по экологическому, технологическому и атомному надзору (далее ‑ Положение 1); Положение об организации обучения и проверки знаний рабочих организаций, поднадзорных Федеральной службе по экологическому, технологическому и атомному надзору (далее ‑ Положение 2), утвержденные приказом Федеральной службы по экологическому, технологическому и атомному надзору от 29 января 2007 г. № 450 (зарегистрирован Министерством юстиции Российской Федерации 22 марта 2007 г., регистрационный № 9133), с изменениями, внесенными приказами Федеральной службы по экологическому, технологическому и атомному надзору от 5 июля 2007 г. № 521 (зарегистрирован Министерством юстиции Российской Федерации 21 июля 2007 г., регистрационный № 9881), от 27 августа 2010 г. № 823 (зарегистрирован Министерством юстиции Российской Федерации 7 сентября 2010 г., регистрационный № 18370), от 15 декабря 2011 г. № 714 (зарегистрирован Министерством юстиции Российской Федерации 8 февраля 2012 г., регистрационный № 23166), от 6 декабря 2013 г. № 591 (зарегистрирован Министерством юстиции Российской Федерации 14 марта 2014 г., регистрационный № 31601), от 30 июня 2015 г. № 251 (зарегистрирован Министерством юстиции Российской Федерации 27 июля 2015 г., регистрационный № 38208);</a:t>
            </a:r>
          </a:p>
          <a:p>
            <a:r>
              <a:rPr lang="ru-RU" sz="800">
                <a:solidFill>
                  <a:schemeClr val="bg1"/>
                </a:solidFill>
                <a:latin typeface="Times New Roman" pitchFamily="18" charset="0"/>
              </a:rPr>
              <a:t>8) Требования к регистрации объектов в государственном реестре опасных производственных объектов и ведению государственного реестра опасных производственных объектов (далее ‑ приказ 495), утвержденный приказом Федеральной службы по экологическому, технологическому и атомному надзору от 25 ноября 2016 г. № 495 (зарегистрирован Министерством юстиции Российской Федерации 22 февраля 2017 г., регистрационный № 45760).</a:t>
            </a:r>
            <a:r>
              <a:rPr lang="ru-RU" sz="800" u="sng">
                <a:solidFill>
                  <a:schemeClr val="bg1"/>
                </a:solidFill>
                <a:latin typeface="Times New Roman" pitchFamily="18" charset="0"/>
              </a:rPr>
              <a:t>	</a:t>
            </a:r>
            <a:endParaRPr lang="ru-RU" sz="800">
              <a:solidFill>
                <a:schemeClr val="bg1"/>
              </a:solidFill>
              <a:latin typeface="Times New Roman" pitchFamily="18" charset="0"/>
            </a:endParaRPr>
          </a:p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101384" name="Rectangle 15"/>
          <p:cNvSpPr>
            <a:spLocks noChangeArrowheads="1"/>
          </p:cNvSpPr>
          <p:nvPr/>
        </p:nvSpPr>
        <p:spPr bwMode="auto">
          <a:xfrm>
            <a:off x="7972425" y="6561138"/>
            <a:ext cx="90011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tabLst>
                <a:tab pos="228600" algn="l"/>
              </a:tabLst>
            </a:pPr>
            <a:r>
              <a:rPr lang="ru-RU" sz="1100" b="1">
                <a:latin typeface="Times New Roman" pitchFamily="18" charset="0"/>
                <a:cs typeface="Times New Roman" pitchFamily="18" charset="0"/>
              </a:rPr>
              <a:t>Слайд № 4 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2" name="Rectangle 4"/>
          <p:cNvSpPr>
            <a:spLocks noGrp="1"/>
          </p:cNvSpPr>
          <p:nvPr>
            <p:ph idx="4294967295"/>
          </p:nvPr>
        </p:nvSpPr>
        <p:spPr bwMode="auto">
          <a:xfrm>
            <a:off x="755650" y="692150"/>
            <a:ext cx="7929563" cy="569595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buFont typeface="Wingdings" pitchFamily="2" charset="2"/>
              <a:buNone/>
            </a:pPr>
            <a:r>
              <a:rPr lang="ru-RU" sz="3200" b="1" smtClean="0">
                <a:effectLst/>
                <a:latin typeface="Cambria" pitchFamily="18" charset="0"/>
              </a:rPr>
              <a:t> 05.11.2017 вступил в силу Приказ Ростехнадзора от 15 августа 2017 года N 31, которым  внесены изменения в </a:t>
            </a:r>
          </a:p>
          <a:p>
            <a:pPr algn="ctr">
              <a:buFont typeface="Wingdings" pitchFamily="2" charset="2"/>
              <a:buNone/>
            </a:pPr>
            <a:r>
              <a:rPr lang="ru-RU" sz="3200" b="1" smtClean="0">
                <a:effectLst/>
                <a:latin typeface="Cambria" pitchFamily="18" charset="0"/>
              </a:rPr>
              <a:t>Порядок проведения технического расследования причин аварий, инцидентов и случаев утраты взрывчатых материалов промышленного назначения на объектах, поднадзорных Ростехнадзору</a:t>
            </a:r>
            <a:r>
              <a:rPr lang="ru-RU" b="1" smtClean="0">
                <a:effectLst/>
                <a:latin typeface="Cambria" pitchFamily="18" charset="0"/>
              </a:rPr>
              <a:t> </a:t>
            </a:r>
          </a:p>
        </p:txBody>
      </p:sp>
      <p:sp>
        <p:nvSpPr>
          <p:cNvPr id="114693" name="Rectangle 15"/>
          <p:cNvSpPr>
            <a:spLocks noChangeArrowheads="1"/>
          </p:cNvSpPr>
          <p:nvPr/>
        </p:nvSpPr>
        <p:spPr bwMode="auto">
          <a:xfrm>
            <a:off x="7968671" y="6560508"/>
            <a:ext cx="90762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tabLst>
                <a:tab pos="228600" algn="l"/>
              </a:tabLst>
            </a:pP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Слайд №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5 </a:t>
            </a:r>
            <a:endParaRPr 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0" name="Rectangle 4"/>
          <p:cNvSpPr>
            <a:spLocks noGrp="1"/>
          </p:cNvSpPr>
          <p:nvPr>
            <p:ph idx="4294967295"/>
          </p:nvPr>
        </p:nvSpPr>
        <p:spPr bwMode="auto">
          <a:xfrm>
            <a:off x="684213" y="765175"/>
            <a:ext cx="7920037" cy="53975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buFont typeface="Wingdings" pitchFamily="2" charset="2"/>
              <a:buNone/>
            </a:pPr>
            <a:r>
              <a:rPr lang="ru-RU" b="1" smtClean="0">
                <a:effectLst/>
                <a:latin typeface="Cambria" pitchFamily="18" charset="0"/>
              </a:rPr>
              <a:t>Внесены изменения в следующие формы:</a:t>
            </a:r>
          </a:p>
          <a:p>
            <a:pPr>
              <a:buFont typeface="Wingdings" pitchFamily="2" charset="2"/>
              <a:buNone/>
            </a:pPr>
            <a:r>
              <a:rPr lang="ru-RU" b="1" smtClean="0">
                <a:effectLst/>
                <a:latin typeface="Cambria" pitchFamily="18" charset="0"/>
              </a:rPr>
              <a:t>1)</a:t>
            </a:r>
            <a:r>
              <a:rPr lang="ru-RU" sz="2400" b="1" smtClean="0">
                <a:effectLst/>
                <a:latin typeface="Cambria" pitchFamily="18" charset="0"/>
              </a:rPr>
              <a:t> оперативное сообщение об аварии, случае утраты взрывчатых материалов промышленного назначения;           </a:t>
            </a:r>
          </a:p>
          <a:p>
            <a:pPr>
              <a:buFont typeface="Wingdings" pitchFamily="2" charset="2"/>
              <a:buNone/>
            </a:pPr>
            <a:r>
              <a:rPr lang="ru-RU" sz="2400" b="1" smtClean="0">
                <a:effectLst/>
                <a:latin typeface="Cambria" pitchFamily="18" charset="0"/>
              </a:rPr>
              <a:t>2) акт технического расследования причин аварий на ОПО, ГТС;           </a:t>
            </a:r>
          </a:p>
          <a:p>
            <a:pPr>
              <a:buFont typeface="Wingdings" pitchFamily="2" charset="2"/>
              <a:buNone/>
            </a:pPr>
            <a:r>
              <a:rPr lang="ru-RU" sz="2400" b="1" smtClean="0">
                <a:effectLst/>
                <a:latin typeface="Cambria" pitchFamily="18" charset="0"/>
              </a:rPr>
              <a:t>3) журнал учета аварий, происшедших на ОПО, ГТС;           </a:t>
            </a:r>
          </a:p>
          <a:p>
            <a:pPr>
              <a:buFont typeface="Wingdings" pitchFamily="2" charset="2"/>
              <a:buNone/>
            </a:pPr>
            <a:r>
              <a:rPr lang="ru-RU" sz="2400" b="1" smtClean="0">
                <a:effectLst/>
                <a:latin typeface="Cambria" pitchFamily="18" charset="0"/>
              </a:rPr>
              <a:t>4) журнал учета инцидентов, происшедших на ОПО, ГТС.           </a:t>
            </a:r>
          </a:p>
          <a:p>
            <a:pPr>
              <a:buFont typeface="Wingdings" pitchFamily="2" charset="2"/>
              <a:buNone/>
            </a:pPr>
            <a:r>
              <a:rPr lang="ru-RU" sz="2400" b="1" smtClean="0">
                <a:effectLst/>
                <a:latin typeface="Cambria" pitchFamily="18" charset="0"/>
              </a:rPr>
              <a:t>Утверждена форма оперативного сообщения об инциденте.</a:t>
            </a:r>
          </a:p>
        </p:txBody>
      </p:sp>
      <p:sp>
        <p:nvSpPr>
          <p:cNvPr id="116741" name="Rectangle 15"/>
          <p:cNvSpPr>
            <a:spLocks noChangeArrowheads="1"/>
          </p:cNvSpPr>
          <p:nvPr/>
        </p:nvSpPr>
        <p:spPr bwMode="auto">
          <a:xfrm>
            <a:off x="7986304" y="6560508"/>
            <a:ext cx="87235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tabLst>
                <a:tab pos="228600" algn="l"/>
              </a:tabLst>
            </a:pP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Слайд №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4"/>
          <p:cNvSpPr>
            <a:spLocks noGrp="1"/>
          </p:cNvSpPr>
          <p:nvPr>
            <p:ph idx="4294967295"/>
          </p:nvPr>
        </p:nvSpPr>
        <p:spPr bwMode="auto">
          <a:xfrm>
            <a:off x="1066800" y="990600"/>
            <a:ext cx="7618413" cy="53975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buFont typeface="Wingdings" pitchFamily="2" charset="2"/>
              <a:buNone/>
            </a:pPr>
            <a:endParaRPr lang="ru-RU" sz="3200" smtClean="0">
              <a:effectLst/>
              <a:latin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sz="3200" b="1" smtClean="0">
                <a:effectLst/>
                <a:latin typeface="Times New Roman" pitchFamily="18" charset="0"/>
              </a:rPr>
              <a:t>13 октября 2017 года вступили в силу изменения в ФНП в области промышленной безопасности «Требования к производству сварочных работ на опасных производственных объектах», утвержденные приказом Ростехнадзора от 14.03.2014 года N 102.</a:t>
            </a:r>
          </a:p>
        </p:txBody>
      </p:sp>
      <p:sp>
        <p:nvSpPr>
          <p:cNvPr id="118789" name="Rectangle 15"/>
          <p:cNvSpPr>
            <a:spLocks noChangeArrowheads="1"/>
          </p:cNvSpPr>
          <p:nvPr/>
        </p:nvSpPr>
        <p:spPr bwMode="auto">
          <a:xfrm>
            <a:off x="7986304" y="6560508"/>
            <a:ext cx="87235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tabLst>
                <a:tab pos="228600" algn="l"/>
              </a:tabLst>
            </a:pP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Слайд № 7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4"/>
          <p:cNvSpPr>
            <a:spLocks noGrp="1"/>
          </p:cNvSpPr>
          <p:nvPr>
            <p:ph idx="4294967295"/>
          </p:nvPr>
        </p:nvSpPr>
        <p:spPr bwMode="auto">
          <a:xfrm>
            <a:off x="1066800" y="990600"/>
            <a:ext cx="7618413" cy="53975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None/>
            </a:pPr>
            <a:r>
              <a:rPr lang="ru-RU" smtClean="0">
                <a:effectLst/>
                <a:latin typeface="Cambria" pitchFamily="18" charset="0"/>
              </a:rPr>
              <a:t> </a:t>
            </a:r>
            <a:r>
              <a:rPr lang="ru-RU" sz="2000" smtClean="0">
                <a:effectLst/>
                <a:latin typeface="Cambria" pitchFamily="18" charset="0"/>
              </a:rPr>
              <a:t> 	</a:t>
            </a:r>
            <a:r>
              <a:rPr lang="ru-RU" sz="2400" b="1" smtClean="0">
                <a:effectLst/>
                <a:latin typeface="Cambria" pitchFamily="18" charset="0"/>
              </a:rPr>
              <a:t>Так внесены изменения:</a:t>
            </a:r>
          </a:p>
          <a:p>
            <a:pPr>
              <a:buFont typeface="Wingdings" pitchFamily="2" charset="2"/>
              <a:buNone/>
            </a:pPr>
            <a:r>
              <a:rPr lang="ru-RU" sz="2400" b="1" smtClean="0">
                <a:effectLst/>
                <a:latin typeface="Times New Roman" pitchFamily="18" charset="0"/>
              </a:rPr>
              <a:t>а) специалисты могут допускаться только к тем видам работ в сварочном производстве, которые указаны в их удостоверениях;</a:t>
            </a:r>
          </a:p>
          <a:p>
            <a:pPr>
              <a:buFont typeface="Wingdings" pitchFamily="2" charset="2"/>
              <a:buNone/>
            </a:pPr>
            <a:r>
              <a:rPr lang="ru-RU" sz="2400" b="1" smtClean="0">
                <a:effectLst/>
                <a:latin typeface="Times New Roman" pitchFamily="18" charset="0"/>
              </a:rPr>
              <a:t> б) производственно-технологическая документация по сварке (ПТД), включающая производственные инструкции и технологические карты, должна быть подписана аттестованным специалистом;</a:t>
            </a:r>
          </a:p>
          <a:p>
            <a:pPr>
              <a:buFont typeface="Wingdings" pitchFamily="2" charset="2"/>
              <a:buNone/>
            </a:pPr>
            <a:r>
              <a:rPr lang="ru-RU" sz="2400" b="1" smtClean="0">
                <a:effectLst/>
                <a:latin typeface="Times New Roman" pitchFamily="18" charset="0"/>
              </a:rPr>
              <a:t> в) при положительных результатах проверки готовности к использованию применяемых сварочных технологий необходимо выполнить сварку контрольных сварных соединений с применением заявленной технологии сварки и др.</a:t>
            </a:r>
          </a:p>
        </p:txBody>
      </p:sp>
      <p:sp>
        <p:nvSpPr>
          <p:cNvPr id="120837" name="Rectangle 15"/>
          <p:cNvSpPr>
            <a:spLocks noChangeArrowheads="1"/>
          </p:cNvSpPr>
          <p:nvPr/>
        </p:nvSpPr>
        <p:spPr bwMode="auto">
          <a:xfrm>
            <a:off x="7968671" y="6560508"/>
            <a:ext cx="90762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tabLst>
                <a:tab pos="228600" algn="l"/>
              </a:tabLst>
            </a:pP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Слайд №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8 </a:t>
            </a:r>
            <a:endParaRPr 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7" name="Rectangle 7"/>
          <p:cNvSpPr>
            <a:spLocks noGrp="1"/>
          </p:cNvSpPr>
          <p:nvPr>
            <p:ph idx="4294967295"/>
          </p:nvPr>
        </p:nvSpPr>
        <p:spPr bwMode="auto">
          <a:xfrm>
            <a:off x="1066800" y="404813"/>
            <a:ext cx="7618413" cy="598328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None/>
            </a:pPr>
            <a:r>
              <a:rPr lang="ru-RU" smtClean="0">
                <a:effectLst/>
                <a:latin typeface="Cambria" pitchFamily="18" charset="0"/>
              </a:rPr>
              <a:t>	Вступили в силу :</a:t>
            </a:r>
          </a:p>
          <a:p>
            <a:pPr algn="ctr">
              <a:buFont typeface="Wingdings" pitchFamily="2" charset="2"/>
              <a:buNone/>
            </a:pPr>
            <a:r>
              <a:rPr lang="ru-RU" sz="2000" smtClean="0">
                <a:effectLst/>
                <a:latin typeface="Times New Roman" pitchFamily="18" charset="0"/>
              </a:rPr>
              <a:t>		</a:t>
            </a:r>
            <a:r>
              <a:rPr lang="ru-RU" sz="2400" b="1" smtClean="0">
                <a:effectLst/>
                <a:latin typeface="Times New Roman" pitchFamily="18" charset="0"/>
              </a:rPr>
              <a:t>Административный регламент по предоставлению Федеральной службой по экологическому, технологическому и атомному надзору государственной услуги по регистрации опасных производственных объектов в государственном реестре опасных производственных объектов, утвержденный приказом Ростехнадзора  от 25.11.2016 г. № 494.</a:t>
            </a:r>
          </a:p>
          <a:p>
            <a:pPr algn="ctr">
              <a:buFont typeface="Wingdings" pitchFamily="2" charset="2"/>
              <a:buNone/>
            </a:pPr>
            <a:r>
              <a:rPr lang="ru-RU" sz="2400" b="1" smtClean="0">
                <a:effectLst/>
                <a:latin typeface="Times New Roman" pitchFamily="18" charset="0"/>
              </a:rPr>
              <a:t>		Требования к регистрации объектов в государственном реестре опасных производственных объектов и ведению государственного реестра опасных производственных объектов, утвержденные приказом Ростехнадзора от 25.11.2016 г. №495</a:t>
            </a:r>
            <a:r>
              <a:rPr lang="ru-RU" sz="2400" smtClean="0">
                <a:effectLst/>
                <a:latin typeface="Times New Roman" pitchFamily="18" charset="0"/>
              </a:rPr>
              <a:t> </a:t>
            </a:r>
          </a:p>
        </p:txBody>
      </p:sp>
      <p:sp>
        <p:nvSpPr>
          <p:cNvPr id="122888" name="Rectangle 15"/>
          <p:cNvSpPr>
            <a:spLocks noChangeArrowheads="1"/>
          </p:cNvSpPr>
          <p:nvPr/>
        </p:nvSpPr>
        <p:spPr bwMode="auto">
          <a:xfrm>
            <a:off x="8013422" y="6560508"/>
            <a:ext cx="87235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tabLst>
                <a:tab pos="228600" algn="l"/>
              </a:tabLst>
            </a:pP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Слайд № 9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2760</TotalTime>
  <Words>440</Words>
  <Application>Microsoft Office PowerPoint</Application>
  <PresentationFormat>Экран (4:3)</PresentationFormat>
  <Paragraphs>77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Kilter</vt:lpstr>
      <vt:lpstr>Доклад  начальника правового отдела  Сибирского управления Ростехнадзора Федосеевой Ольги Юрьевны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Дерксен Ольга Дмитриевна</dc:creator>
  <cp:lastModifiedBy>Прокопьев Артём Михайлович</cp:lastModifiedBy>
  <cp:revision>144</cp:revision>
  <cp:lastPrinted>2017-08-30T09:52:10Z</cp:lastPrinted>
  <dcterms:created xsi:type="dcterms:W3CDTF">2017-03-06T07:11:06Z</dcterms:created>
  <dcterms:modified xsi:type="dcterms:W3CDTF">2017-11-29T02:46:11Z</dcterms:modified>
</cp:coreProperties>
</file>